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46" r:id="rId1"/>
  </p:sldMasterIdLst>
  <p:sldIdLst>
    <p:sldId id="257" r:id="rId2"/>
    <p:sldId id="258" r:id="rId3"/>
    <p:sldId id="268" r:id="rId4"/>
    <p:sldId id="271" r:id="rId5"/>
    <p:sldId id="265" r:id="rId6"/>
    <p:sldId id="269" r:id="rId7"/>
    <p:sldId id="272" r:id="rId8"/>
    <p:sldId id="286" r:id="rId9"/>
    <p:sldId id="277" r:id="rId10"/>
    <p:sldId id="284" r:id="rId11"/>
    <p:sldId id="274" r:id="rId12"/>
    <p:sldId id="270" r:id="rId13"/>
    <p:sldId id="275" r:id="rId14"/>
    <p:sldId id="280" r:id="rId15"/>
    <p:sldId id="279" r:id="rId16"/>
    <p:sldId id="264" r:id="rId17"/>
    <p:sldId id="267" r:id="rId18"/>
    <p:sldId id="28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2E2E"/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7E31F9A-74F7-41D6-A96E-8A3A0630F879}" v="25" dt="2020-08-21T16:41:46.53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547" autoAdjust="0"/>
    <p:restoredTop sz="94660"/>
  </p:normalViewPr>
  <p:slideViewPr>
    <p:cSldViewPr snapToGrid="0">
      <p:cViewPr varScale="1">
        <p:scale>
          <a:sx n="83" d="100"/>
          <a:sy n="83" d="100"/>
        </p:scale>
        <p:origin x="41" y="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learn.microsoft.com/en-us/dotnet/csharp/language-reference/language-specification/classes#152-class-declarations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docs.microsoft.com/en-us/dotnet/csharp/tour-of-csharp/types-and-variable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hyperlink" Target="https://docs.microsoft.com/en-us/dotnet/csharp/language-reference/operators/" TargetMode="External"/><Relationship Id="rId7" Type="http://schemas.openxmlformats.org/officeDocument/2006/relationships/image" Target="../media/image12.png"/><Relationship Id="rId2" Type="http://schemas.openxmlformats.org/officeDocument/2006/relationships/hyperlink" Target="https://docs.microsoft.com/en-us/dotnet/csharp/tour-of-csharp/expression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hyperlink" Target="https://docs.microsoft.com/en-us/cpp/c-language/precedence-and-order-of-evaluation?view=vs-2019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docs.microsoft.com/en-us/dotnet/csharp/tour-of-csharp/statement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hyperlink" Target="https://docs.microsoft.com/en-us/dotnet/csharp/tour-of-csharp/statements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hyperlink" Target="https://docs.microsoft.com/en-us/dotnet/csharp/tour-of-csharp/statements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Procedural_programming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csharp/tour-of-csharp/program-structure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tnet.microsoft.com/download" TargetMode="External"/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-scm.com/downloads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docs.microsoft.com/en-us/dotnet/csharp/tour-of-csharp/#hello-world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docs.microsoft.com/en-us/dotnet/csharp/tour-of-csharp/program-structure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docs.microsoft.com/en-us/dotnet/csharp/tour-of-csharp/classes-and-objects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692786" cy="3686015"/>
          </a:xfrm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tx1"/>
                </a:solidFill>
              </a:rPr>
              <a:t>C# CODE 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+mj-lt"/>
              </a:rPr>
              <a:t>.NET</a:t>
            </a:r>
          </a:p>
        </p:txBody>
      </p:sp>
      <p:pic>
        <p:nvPicPr>
          <p:cNvPr id="5" name="Picture 4" descr="A picture containing building, sitting, bench, side&#10;&#10;Description automatically generated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191722-844A-4E17-BAC9-A44D1FCF31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1911510"/>
            <a:ext cx="4173473" cy="3322166"/>
          </a:xfrm>
        </p:spPr>
        <p:txBody>
          <a:bodyPr anchor="ctr">
            <a:normAutofit/>
          </a:bodyPr>
          <a:lstStyle/>
          <a:p>
            <a:pPr marL="182880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A </a:t>
            </a:r>
            <a:r>
              <a:rPr lang="en-US" sz="2400" b="1" i="1" dirty="0">
                <a:solidFill>
                  <a:schemeClr val="tx1"/>
                </a:solidFill>
              </a:rPr>
              <a:t>class</a:t>
            </a:r>
            <a:r>
              <a:rPr lang="en-US" sz="2400" dirty="0">
                <a:solidFill>
                  <a:schemeClr val="tx1"/>
                </a:solidFill>
              </a:rPr>
              <a:t> declaration starts with a header that specifies: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the attributes and modifiers of the </a:t>
            </a:r>
            <a:r>
              <a:rPr lang="en-US" sz="2000" b="1" i="1" dirty="0">
                <a:solidFill>
                  <a:schemeClr val="tx1"/>
                </a:solidFill>
              </a:rPr>
              <a:t>class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the name of the </a:t>
            </a:r>
            <a:r>
              <a:rPr lang="en-US" sz="2000" b="1" i="1" dirty="0">
                <a:solidFill>
                  <a:schemeClr val="tx1"/>
                </a:solidFill>
              </a:rPr>
              <a:t>class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(optional) the base </a:t>
            </a:r>
            <a:r>
              <a:rPr lang="en-US" sz="2000" b="1" i="1" dirty="0">
                <a:solidFill>
                  <a:schemeClr val="tx1"/>
                </a:solidFill>
              </a:rPr>
              <a:t>class</a:t>
            </a:r>
            <a:r>
              <a:rPr lang="en-US" sz="2000" dirty="0">
                <a:solidFill>
                  <a:schemeClr val="tx1"/>
                </a:solidFill>
              </a:rPr>
              <a:t>, and</a:t>
            </a:r>
          </a:p>
          <a:p>
            <a:pPr marL="365760" lvl="1" indent="-9144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(optional) the interfaces implemented by the </a:t>
            </a:r>
            <a:r>
              <a:rPr lang="en-US" sz="2000" b="1" i="1" dirty="0">
                <a:solidFill>
                  <a:schemeClr val="tx1"/>
                </a:solidFill>
              </a:rPr>
              <a:t>class</a:t>
            </a:r>
            <a:r>
              <a:rPr lang="en-US" sz="2000" dirty="0">
                <a:solidFill>
                  <a:schemeClr val="tx1"/>
                </a:solidFill>
              </a:rPr>
              <a:t>. 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020B029-CD43-4E74-8429-261580278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523728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https://learn.microsoft.com/en-us/dotnet/csharp/language-reference/language-specification/classes#152-class-declarations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F1CC897-4B35-3AE6-6243-6A1F661D8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636" y="2066560"/>
            <a:ext cx="5849662" cy="2831683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7010EC-C7D9-436C-C06F-85A6E8439B27}"/>
              </a:ext>
            </a:extLst>
          </p:cNvPr>
          <p:cNvSpPr txBox="1"/>
          <p:nvPr/>
        </p:nvSpPr>
        <p:spPr>
          <a:xfrm>
            <a:off x="1096964" y="5196917"/>
            <a:ext cx="10221334" cy="1024678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182880">
              <a:lnSpc>
                <a:spcPct val="100000"/>
              </a:lnSpc>
            </a:pPr>
            <a:r>
              <a:rPr lang="en-US" sz="2400" dirty="0">
                <a:solidFill>
                  <a:schemeClr val="tx1"/>
                </a:solidFill>
              </a:rPr>
              <a:t>The declaration header is </a:t>
            </a:r>
            <a:r>
              <a:rPr lang="en-US" sz="2600" dirty="0">
                <a:solidFill>
                  <a:schemeClr val="tx1"/>
                </a:solidFill>
              </a:rPr>
              <a:t>followed</a:t>
            </a:r>
            <a:r>
              <a:rPr lang="en-US" sz="2400" dirty="0">
                <a:solidFill>
                  <a:schemeClr val="tx1"/>
                </a:solidFill>
              </a:rPr>
              <a:t> by the </a:t>
            </a:r>
            <a:r>
              <a:rPr lang="en-US" sz="2400" b="1" i="1" dirty="0">
                <a:solidFill>
                  <a:schemeClr val="tx1"/>
                </a:solidFill>
              </a:rPr>
              <a:t>class</a:t>
            </a:r>
            <a:r>
              <a:rPr lang="en-US" sz="2400" dirty="0">
                <a:solidFill>
                  <a:schemeClr val="tx1"/>
                </a:solidFill>
              </a:rPr>
              <a:t> body, which consists of a list of </a:t>
            </a:r>
            <a:r>
              <a:rPr lang="en-US" sz="2400" b="1" i="1" dirty="0">
                <a:solidFill>
                  <a:schemeClr val="tx1"/>
                </a:solidFill>
              </a:rPr>
              <a:t>member</a:t>
            </a:r>
            <a:r>
              <a:rPr lang="en-US" sz="2400" dirty="0">
                <a:solidFill>
                  <a:schemeClr val="tx1"/>
                </a:solidFill>
              </a:rPr>
              <a:t> declarations written between the scope delimiters </a:t>
            </a:r>
            <a:r>
              <a:rPr lang="en-US" sz="2400" dirty="0">
                <a:solidFill>
                  <a:srgbClr val="FF0000"/>
                </a:solidFill>
              </a:rPr>
              <a:t>{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dirty="0">
                <a:solidFill>
                  <a:srgbClr val="FF0000"/>
                </a:solidFill>
              </a:rPr>
              <a:t>}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4170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F1C6-3B8D-4A40-9A7C-7345C3DF6D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Data Types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https://docs.microsoft.com/en-us/dotnet/csharp/tour-of-csharp/types-and-variables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1B89F3-56DB-4F19-B1F5-71DCAD1897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799" y="1909187"/>
            <a:ext cx="10058399" cy="737520"/>
          </a:xfrm>
          <a:prstGeom prst="rect">
            <a:avLst/>
          </a:prstGeom>
        </p:spPr>
        <p:txBody>
          <a:bodyPr wrap="square" anchor="ctr">
            <a:normAutofit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chemeClr val="tx1"/>
                </a:solidFill>
              </a:rPr>
              <a:t>C# supports two kinds of variable </a:t>
            </a:r>
            <a:r>
              <a:rPr lang="en-US" sz="3600" b="1" i="1" dirty="0">
                <a:solidFill>
                  <a:schemeClr val="tx1"/>
                </a:solidFill>
              </a:rPr>
              <a:t>types</a:t>
            </a:r>
            <a:r>
              <a:rPr lang="en-US" sz="3600" dirty="0">
                <a:solidFill>
                  <a:schemeClr val="tx1"/>
                </a:solidFill>
              </a:rPr>
              <a:t>: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FED37CA1-CF88-491B-91E0-3252106AEB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8926860"/>
              </p:ext>
            </p:extLst>
          </p:nvPr>
        </p:nvGraphicFramePr>
        <p:xfrm>
          <a:off x="1318843" y="2682493"/>
          <a:ext cx="9554312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7156">
                  <a:extLst>
                    <a:ext uri="{9D8B030D-6E8A-4147-A177-3AD203B41FA5}">
                      <a16:colId xmlns:a16="http://schemas.microsoft.com/office/drawing/2014/main" val="2252342546"/>
                    </a:ext>
                  </a:extLst>
                </a:gridCol>
                <a:gridCol w="4777156">
                  <a:extLst>
                    <a:ext uri="{9D8B030D-6E8A-4147-A177-3AD203B41FA5}">
                      <a16:colId xmlns:a16="http://schemas.microsoft.com/office/drawing/2014/main" val="15042487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u="none" dirty="0">
                          <a:latin typeface="+mn-lt"/>
                        </a:rPr>
                        <a:t>Value types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b="0" u="none" dirty="0">
                          <a:latin typeface="+mn-lt"/>
                        </a:rPr>
                        <a:t>Reference types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15550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These are built-in data types, such as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latin typeface="+mn-lt"/>
                        </a:rPr>
                        <a:t>char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latin typeface="+mn-lt"/>
                        </a:rPr>
                        <a:t>int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, </a:t>
                      </a:r>
                      <a:r>
                        <a:rPr lang="en-US" sz="2400" dirty="0" err="1">
                          <a:solidFill>
                            <a:srgbClr val="FF0000"/>
                          </a:solidFill>
                          <a:latin typeface="+mn-lt"/>
                        </a:rPr>
                        <a:t>boolean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, and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latin typeface="+mn-lt"/>
                        </a:rPr>
                        <a:t>float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. 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One user-defined type, </a:t>
                      </a:r>
                      <a:r>
                        <a:rPr lang="en-US" sz="2400" dirty="0">
                          <a:solidFill>
                            <a:srgbClr val="FF0000"/>
                          </a:solidFill>
                          <a:latin typeface="+mn-lt"/>
                        </a:rPr>
                        <a:t>struct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, is a value type.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1" i="1" dirty="0">
                          <a:solidFill>
                            <a:schemeClr val="tx1"/>
                          </a:solidFill>
                          <a:latin typeface="+mn-lt"/>
                        </a:rPr>
                        <a:t>Value types 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directly contain their data on the </a:t>
                      </a:r>
                      <a:r>
                        <a:rPr lang="en-US" sz="2400" b="1" i="1" dirty="0">
                          <a:solidFill>
                            <a:schemeClr val="tx1"/>
                          </a:solidFill>
                          <a:latin typeface="+mn-lt"/>
                        </a:rPr>
                        <a:t>stack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.</a:t>
                      </a:r>
                      <a:endParaRPr lang="en-US" sz="2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Complex data types like classes are constructed from the built-in types. These types contain a reference to a location in </a:t>
                      </a:r>
                      <a:r>
                        <a:rPr lang="en-US" sz="2400" b="1" i="1" dirty="0">
                          <a:solidFill>
                            <a:schemeClr val="tx1"/>
                          </a:solidFill>
                          <a:latin typeface="+mn-lt"/>
                        </a:rPr>
                        <a:t>heap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latin typeface="+mn-lt"/>
                        </a:rPr>
                        <a:t> memory where the data is directly held.</a:t>
                      </a:r>
                      <a:endParaRPr lang="en-US" sz="2400" b="0" i="0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  <a:p>
                      <a:endParaRPr lang="en-US" sz="2400" dirty="0">
                        <a:latin typeface="+mn-lt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9574962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A56D02BC-437D-4E3A-ADC4-AC23AB3C3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6128"/>
          <a:stretch/>
        </p:blipFill>
        <p:spPr>
          <a:xfrm>
            <a:off x="2657542" y="5621154"/>
            <a:ext cx="2095530" cy="467842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5B588B-A23B-4524-B61F-3EC5EED41F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97342" y="5604221"/>
            <a:ext cx="4071055" cy="467842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782740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FC0A5F-36BE-411A-943D-A9DE7B478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Expressions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https://docs.microsoft.com/en-us/dotnet/csharp/tour-of-csharp/expressions</a:t>
            </a:r>
            <a:br>
              <a:rPr lang="en-US" sz="1400" dirty="0"/>
            </a:br>
            <a:r>
              <a:rPr lang="en-US" sz="1400" dirty="0">
                <a:hlinkClick r:id="rId3"/>
              </a:rPr>
              <a:t>https://docs.microsoft.com/en-us/dotnet/csharp/language-reference/operators/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6518B3-FCF3-46DD-AB08-113098B38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88202"/>
            <a:ext cx="10058400" cy="2597455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Expressions are constructed from </a:t>
            </a:r>
            <a:r>
              <a:rPr lang="en-US" sz="2400" b="1" i="1" dirty="0">
                <a:solidFill>
                  <a:schemeClr val="tx1"/>
                </a:solidFill>
              </a:rPr>
              <a:t>operands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b="1" i="1" dirty="0">
                <a:solidFill>
                  <a:schemeClr val="tx1"/>
                </a:solidFill>
              </a:rPr>
              <a:t>operators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Operators are: </a:t>
            </a:r>
            <a:r>
              <a:rPr lang="en-US" sz="2400" dirty="0">
                <a:solidFill>
                  <a:srgbClr val="FF0000"/>
                </a:solidFill>
              </a:rPr>
              <a:t>+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-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*</a:t>
            </a:r>
            <a:r>
              <a:rPr lang="en-US" sz="2400" dirty="0">
                <a:solidFill>
                  <a:schemeClr val="tx1"/>
                </a:solidFill>
              </a:rPr>
              <a:t>,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/</a:t>
            </a:r>
            <a:r>
              <a:rPr lang="en-US" sz="2400" dirty="0">
                <a:solidFill>
                  <a:schemeClr val="tx1"/>
                </a:solidFill>
              </a:rPr>
              <a:t>, and</a:t>
            </a:r>
            <a:r>
              <a:rPr lang="en-US" sz="2400" dirty="0"/>
              <a:t> </a:t>
            </a:r>
            <a:r>
              <a:rPr lang="en-US" sz="2400" b="1" i="1" dirty="0">
                <a:solidFill>
                  <a:srgbClr val="FF0000"/>
                </a:solidFill>
              </a:rPr>
              <a:t>new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>
                <a:solidFill>
                  <a:schemeClr val="tx1"/>
                </a:solidFill>
              </a:rPr>
              <a:t>Operands are literals, fields, local variables, expressions. They are acted upon by the operators.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i="1" dirty="0">
                <a:hlinkClick r:id="rId4"/>
              </a:rPr>
              <a:t>Precedence</a:t>
            </a:r>
            <a:r>
              <a:rPr lang="en-US" sz="2400" dirty="0"/>
              <a:t> </a:t>
            </a:r>
            <a:r>
              <a:rPr lang="en-US" sz="2400" dirty="0">
                <a:solidFill>
                  <a:schemeClr val="tx1"/>
                </a:solidFill>
              </a:rPr>
              <a:t>of the operators controls the order in which the individual operators are evaluated. (Basically PEMDAS).</a:t>
            </a:r>
            <a:endParaRPr lang="en-US" sz="2400" i="1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64685-720F-423E-8A50-0CD376DBDB1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79" y="4485657"/>
            <a:ext cx="5213298" cy="85874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E825222-3CA9-462C-BE3F-F6DECE91F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97280" y="5495239"/>
            <a:ext cx="5213297" cy="845841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C27CC17-4121-4930-8D0A-CBD70FFD32A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34324" y="4485657"/>
            <a:ext cx="5435215" cy="1292750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8F9804C-61EE-4AD1-9D4E-43EF40427F89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9227"/>
          <a:stretch/>
        </p:blipFill>
        <p:spPr>
          <a:xfrm>
            <a:off x="7863840" y="5730281"/>
            <a:ext cx="4105698" cy="425037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762017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502F0-ED71-4202-8588-2C8C059B01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EA6CC0-CE31-4B3A-8DB9-0CFB40D889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0729" y="1877181"/>
            <a:ext cx="10138205" cy="4547809"/>
          </a:xfrm>
        </p:spPr>
        <p:txBody>
          <a:bodyPr anchor="ctr">
            <a:normAutofit/>
          </a:bodyPr>
          <a:lstStyle/>
          <a:p>
            <a:r>
              <a:rPr lang="en-US" sz="2800" dirty="0">
                <a:solidFill>
                  <a:schemeClr val="tx1"/>
                </a:solidFill>
              </a:rPr>
              <a:t>The actions of any program are expressed using </a:t>
            </a:r>
            <a:r>
              <a:rPr lang="en-US" sz="2800" b="1" i="1" dirty="0">
                <a:solidFill>
                  <a:schemeClr val="tx1"/>
                </a:solidFill>
              </a:rPr>
              <a:t>statements</a:t>
            </a:r>
            <a:r>
              <a:rPr lang="en-US" sz="2800" dirty="0">
                <a:solidFill>
                  <a:schemeClr val="tx1"/>
                </a:solidFill>
              </a:rPr>
              <a:t>. C# uses various </a:t>
            </a:r>
            <a:r>
              <a:rPr lang="en-US" sz="2800" b="1" i="1" dirty="0">
                <a:solidFill>
                  <a:schemeClr val="tx1"/>
                </a:solidFill>
              </a:rPr>
              <a:t>statement</a:t>
            </a:r>
            <a:r>
              <a:rPr lang="en-US" sz="2800" dirty="0">
                <a:solidFill>
                  <a:schemeClr val="tx1"/>
                </a:solidFill>
              </a:rPr>
              <a:t> types.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 </a:t>
            </a:r>
            <a:r>
              <a:rPr lang="en-US" sz="2000" b="1" i="1" u="sng" dirty="0">
                <a:solidFill>
                  <a:schemeClr val="tx1"/>
                </a:solidFill>
              </a:rPr>
              <a:t>block</a:t>
            </a:r>
            <a:r>
              <a:rPr lang="en-US" sz="2000" dirty="0">
                <a:solidFill>
                  <a:schemeClr val="tx1"/>
                </a:solidFill>
              </a:rPr>
              <a:t> consists of a list of statements written between the delimiters </a:t>
            </a:r>
            <a:r>
              <a:rPr lang="en-US" sz="2000" dirty="0">
                <a:solidFill>
                  <a:srgbClr val="FF0000"/>
                </a:solidFill>
              </a:rPr>
              <a:t>{ }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u="sng" dirty="0">
                <a:solidFill>
                  <a:schemeClr val="tx1"/>
                </a:solidFill>
              </a:rPr>
              <a:t>Declaration</a:t>
            </a:r>
            <a:r>
              <a:rPr lang="en-US" sz="2000" dirty="0">
                <a:solidFill>
                  <a:schemeClr val="tx1"/>
                </a:solidFill>
              </a:rPr>
              <a:t> is used to create variables and constants.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u="sng" dirty="0">
                <a:solidFill>
                  <a:schemeClr val="tx1"/>
                </a:solidFill>
              </a:rPr>
              <a:t>Expression</a:t>
            </a:r>
            <a:r>
              <a:rPr lang="en-US" sz="2000" dirty="0">
                <a:solidFill>
                  <a:schemeClr val="tx1"/>
                </a:solidFill>
              </a:rPr>
              <a:t> statements are used to evaluate actions taken on values.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u="sng" dirty="0">
                <a:solidFill>
                  <a:schemeClr val="tx1"/>
                </a:solidFill>
              </a:rPr>
              <a:t>Selection</a:t>
            </a:r>
            <a:r>
              <a:rPr lang="en-US" sz="2000" dirty="0">
                <a:solidFill>
                  <a:schemeClr val="tx1"/>
                </a:solidFill>
              </a:rPr>
              <a:t> statements are used for “flow control”.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u="sng" dirty="0">
                <a:solidFill>
                  <a:schemeClr val="tx1"/>
                </a:solidFill>
              </a:rPr>
              <a:t>Iteration</a:t>
            </a:r>
            <a:r>
              <a:rPr lang="en-US" sz="2000" dirty="0">
                <a:solidFill>
                  <a:schemeClr val="tx1"/>
                </a:solidFill>
              </a:rPr>
              <a:t> statements include the </a:t>
            </a:r>
            <a:r>
              <a:rPr lang="en-US" sz="2000" dirty="0">
                <a:solidFill>
                  <a:srgbClr val="FF0000"/>
                </a:solidFill>
              </a:rPr>
              <a:t>while</a:t>
            </a:r>
            <a:r>
              <a:rPr lang="en-US" sz="2000" dirty="0">
                <a:solidFill>
                  <a:schemeClr val="tx1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do</a:t>
            </a:r>
            <a:r>
              <a:rPr lang="en-US" sz="2000" dirty="0">
                <a:solidFill>
                  <a:schemeClr val="tx1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for</a:t>
            </a:r>
            <a:r>
              <a:rPr lang="en-US" sz="2000" dirty="0">
                <a:solidFill>
                  <a:schemeClr val="tx1"/>
                </a:solidFill>
              </a:rPr>
              <a:t>, and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foreach</a:t>
            </a:r>
            <a:r>
              <a:rPr lang="en-US" sz="2000" dirty="0"/>
              <a:t> </a:t>
            </a:r>
            <a:r>
              <a:rPr lang="en-US" sz="2000" dirty="0">
                <a:solidFill>
                  <a:schemeClr val="tx1"/>
                </a:solidFill>
              </a:rPr>
              <a:t>statements. They repeat until a predetermined condition is met.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u="sng" dirty="0">
                <a:solidFill>
                  <a:schemeClr val="tx1"/>
                </a:solidFill>
              </a:rPr>
              <a:t>Jump</a:t>
            </a:r>
            <a:r>
              <a:rPr lang="en-US" sz="2000" dirty="0">
                <a:solidFill>
                  <a:schemeClr val="tx1"/>
                </a:solidFill>
              </a:rPr>
              <a:t> statements are used to transfer control. This group contains the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break</a:t>
            </a:r>
            <a:r>
              <a:rPr lang="en-US" sz="2000" dirty="0">
                <a:solidFill>
                  <a:schemeClr val="tx1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continue</a:t>
            </a:r>
            <a:r>
              <a:rPr lang="en-US" sz="2000" dirty="0"/>
              <a:t>, </a:t>
            </a:r>
            <a:r>
              <a:rPr lang="en-US" sz="2000" dirty="0" err="1">
                <a:solidFill>
                  <a:srgbClr val="FF0000"/>
                </a:solidFill>
              </a:rPr>
              <a:t>goto</a:t>
            </a:r>
            <a:r>
              <a:rPr lang="en-US" sz="2000" dirty="0">
                <a:solidFill>
                  <a:schemeClr val="tx1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throw</a:t>
            </a:r>
            <a:r>
              <a:rPr lang="en-US" sz="2000" dirty="0">
                <a:solidFill>
                  <a:schemeClr val="tx1"/>
                </a:solidFill>
              </a:rPr>
              <a:t>,</a:t>
            </a:r>
            <a:r>
              <a:rPr lang="en-US" sz="2000" dirty="0"/>
              <a:t> </a:t>
            </a:r>
            <a:r>
              <a:rPr lang="en-US" sz="2000" dirty="0">
                <a:solidFill>
                  <a:srgbClr val="FF0000"/>
                </a:solidFill>
              </a:rPr>
              <a:t>return</a:t>
            </a:r>
            <a:r>
              <a:rPr lang="en-US" sz="2000" dirty="0"/>
              <a:t>, and </a:t>
            </a:r>
            <a:r>
              <a:rPr lang="en-US" sz="2000" dirty="0">
                <a:solidFill>
                  <a:srgbClr val="FF0000"/>
                </a:solidFill>
              </a:rPr>
              <a:t>yield</a:t>
            </a:r>
            <a:r>
              <a:rPr lang="en-US" sz="2000" dirty="0">
                <a:solidFill>
                  <a:schemeClr val="tx1"/>
                </a:solidFill>
              </a:rPr>
              <a:t> statements.</a:t>
            </a:r>
          </a:p>
        </p:txBody>
      </p:sp>
    </p:spTree>
    <p:extLst>
      <p:ext uri="{BB962C8B-B14F-4D97-AF65-F5344CB8AC3E}">
        <p14:creationId xmlns:p14="http://schemas.microsoft.com/office/powerpoint/2010/main" val="10514287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EB5075-B119-4CDE-A88D-45A928387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0364" y="1911049"/>
            <a:ext cx="10025000" cy="2068362"/>
          </a:xfrm>
        </p:spPr>
        <p:txBody>
          <a:bodyPr anchor="ctr">
            <a:normAutofit fontScale="92500" lnSpcReduction="20000"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A </a:t>
            </a:r>
            <a:r>
              <a:rPr lang="en-US" sz="2400" b="1" i="1" dirty="0">
                <a:solidFill>
                  <a:schemeClr val="tx1"/>
                </a:solidFill>
              </a:rPr>
              <a:t>block</a:t>
            </a:r>
            <a:r>
              <a:rPr lang="en-US" sz="2400" dirty="0">
                <a:solidFill>
                  <a:schemeClr val="tx1"/>
                </a:solidFill>
              </a:rPr>
              <a:t> permits multiple statements to be written in contexts where a single statement is allowed. A block consists of a list of statements written between the delimiters </a:t>
            </a:r>
            <a:r>
              <a:rPr lang="en-US" sz="2400" dirty="0">
                <a:solidFill>
                  <a:srgbClr val="FF0000"/>
                </a:solidFill>
              </a:rPr>
              <a:t>{ }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r>
              <a:rPr lang="en-US" sz="2400" b="1" i="1" dirty="0">
                <a:solidFill>
                  <a:schemeClr val="tx1"/>
                </a:solidFill>
              </a:rPr>
              <a:t>Declaration</a:t>
            </a:r>
            <a:r>
              <a:rPr lang="en-US" sz="2400" dirty="0">
                <a:solidFill>
                  <a:schemeClr val="tx1"/>
                </a:solidFill>
              </a:rPr>
              <a:t> statements are used to declare local variables and constants.</a:t>
            </a:r>
          </a:p>
          <a:p>
            <a:r>
              <a:rPr lang="en-US" sz="2400" b="1" dirty="0">
                <a:solidFill>
                  <a:schemeClr val="tx1"/>
                </a:solidFill>
              </a:rPr>
              <a:t>        </a:t>
            </a:r>
            <a:r>
              <a:rPr lang="en-US" sz="2400" b="1" u="sng" dirty="0">
                <a:solidFill>
                  <a:schemeClr val="tx1"/>
                </a:solidFill>
              </a:rPr>
              <a:t>Local Variable Declaration</a:t>
            </a:r>
            <a:r>
              <a:rPr lang="en-US" sz="2400" b="1" dirty="0">
                <a:solidFill>
                  <a:schemeClr val="tx1"/>
                </a:solidFill>
              </a:rPr>
              <a:t>		</a:t>
            </a:r>
            <a:r>
              <a:rPr lang="en-US" sz="2400" b="1" u="sng" dirty="0">
                <a:solidFill>
                  <a:schemeClr val="tx1"/>
                </a:solidFill>
              </a:rPr>
              <a:t>Local Constant Declaration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95A2B9F-9C0F-4B20-91D6-7346539CDD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Block and Declaration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C8990A-E077-41BC-A1E9-4699F6A68C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5372" y="4048228"/>
            <a:ext cx="3968336" cy="180800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0E13B51-241D-4430-8005-DD6AF5675B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3534" y="4048228"/>
            <a:ext cx="5521252" cy="1810160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6773272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C1D2A0-25FA-490F-AFEB-93386F9E2A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61" y="2941163"/>
            <a:ext cx="4283705" cy="3469063"/>
          </a:xfrm>
        </p:spPr>
        <p:txBody>
          <a:bodyPr anchor="ctr">
            <a:normAutofit fontScale="77500" lnSpcReduction="20000"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method invocations,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object allocations using the </a:t>
            </a:r>
            <a:r>
              <a:rPr lang="en-US" sz="3100" dirty="0">
                <a:solidFill>
                  <a:srgbClr val="FF0000"/>
                </a:solidFill>
              </a:rPr>
              <a:t>new</a:t>
            </a:r>
            <a:r>
              <a:rPr lang="en-US" sz="3100" dirty="0"/>
              <a:t> </a:t>
            </a:r>
            <a:r>
              <a:rPr lang="en-US" sz="3100" dirty="0">
                <a:solidFill>
                  <a:schemeClr val="tx1"/>
                </a:solidFill>
              </a:rPr>
              <a:t>operator,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assignments using</a:t>
            </a:r>
            <a:r>
              <a:rPr lang="en-US" sz="3100" dirty="0"/>
              <a:t> </a:t>
            </a:r>
            <a:r>
              <a:rPr lang="en-US" sz="3100" dirty="0">
                <a:solidFill>
                  <a:srgbClr val="FF0000"/>
                </a:solidFill>
              </a:rPr>
              <a:t>=</a:t>
            </a:r>
            <a:r>
              <a:rPr lang="en-US" sz="3100" dirty="0">
                <a:solidFill>
                  <a:schemeClr val="tx1"/>
                </a:solidFill>
              </a:rPr>
              <a:t>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compound assignment operators,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increment (</a:t>
            </a:r>
            <a:r>
              <a:rPr lang="en-US" sz="3100" dirty="0">
                <a:solidFill>
                  <a:srgbClr val="FF0000"/>
                </a:solidFill>
              </a:rPr>
              <a:t>++</a:t>
            </a:r>
            <a:r>
              <a:rPr lang="en-US" sz="3100" dirty="0">
                <a:solidFill>
                  <a:schemeClr val="tx1"/>
                </a:solidFill>
              </a:rPr>
              <a:t>) and decrement (</a:t>
            </a:r>
            <a:r>
              <a:rPr lang="en-US" sz="3100" dirty="0">
                <a:solidFill>
                  <a:srgbClr val="FF0000"/>
                </a:solidFill>
              </a:rPr>
              <a:t>--</a:t>
            </a:r>
            <a:r>
              <a:rPr lang="en-US" sz="3100" dirty="0">
                <a:solidFill>
                  <a:schemeClr val="tx1"/>
                </a:solidFill>
              </a:rPr>
              <a:t>) operations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3100" dirty="0">
                <a:solidFill>
                  <a:schemeClr val="tx1"/>
                </a:solidFill>
              </a:rPr>
              <a:t>and</a:t>
            </a:r>
            <a:r>
              <a:rPr lang="en-US" sz="3100" dirty="0"/>
              <a:t> </a:t>
            </a:r>
            <a:r>
              <a:rPr lang="en-US" sz="3100" dirty="0">
                <a:solidFill>
                  <a:srgbClr val="FF0000"/>
                </a:solidFill>
              </a:rPr>
              <a:t>async</a:t>
            </a:r>
            <a:r>
              <a:rPr lang="en-US" sz="3100" dirty="0"/>
              <a:t>/</a:t>
            </a:r>
            <a:r>
              <a:rPr lang="en-US" sz="3100" dirty="0">
                <a:solidFill>
                  <a:srgbClr val="FF0000"/>
                </a:solidFill>
              </a:rPr>
              <a:t>await</a:t>
            </a:r>
            <a:r>
              <a:rPr lang="en-US" sz="3100" dirty="0"/>
              <a:t> </a:t>
            </a:r>
            <a:r>
              <a:rPr lang="en-US" sz="3100" dirty="0">
                <a:solidFill>
                  <a:schemeClr val="tx1"/>
                </a:solidFill>
              </a:rPr>
              <a:t>expressions.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05748D3-D838-4A85-8F98-DCF0C214D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Expression Statements</a:t>
            </a:r>
            <a:br>
              <a:rPr lang="en-US" dirty="0"/>
            </a:br>
            <a:r>
              <a:rPr lang="en-US" sz="16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59E0D7-61CB-4CB0-A4C3-D122E0D5BB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859" y="3294240"/>
            <a:ext cx="5901768" cy="2272852"/>
          </a:xfrm>
          <a:prstGeom prst="rect">
            <a:avLst/>
          </a:prstGeom>
          <a:ln w="25400">
            <a:solidFill>
              <a:schemeClr val="accent2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65A01A6-BAE4-5BFE-0DB0-309783E508C0}"/>
              </a:ext>
            </a:extLst>
          </p:cNvPr>
          <p:cNvSpPr txBox="1"/>
          <p:nvPr/>
        </p:nvSpPr>
        <p:spPr>
          <a:xfrm>
            <a:off x="1096962" y="2009675"/>
            <a:ext cx="10224629" cy="1011615"/>
          </a:xfrm>
          <a:prstGeom prst="rect">
            <a:avLst/>
          </a:prstGeom>
          <a:noFill/>
        </p:spPr>
        <p:txBody>
          <a:bodyPr wrap="square">
            <a:normAutofit/>
          </a:bodyPr>
          <a:lstStyle/>
          <a:p>
            <a:r>
              <a:rPr lang="en-US" sz="2800" b="1" i="1" dirty="0">
                <a:solidFill>
                  <a:schemeClr val="tx1"/>
                </a:solidFill>
              </a:rPr>
              <a:t>Expression</a:t>
            </a:r>
            <a:r>
              <a:rPr lang="en-US" sz="2800" dirty="0">
                <a:solidFill>
                  <a:schemeClr val="tx1"/>
                </a:solidFill>
              </a:rPr>
              <a:t> </a:t>
            </a:r>
            <a:r>
              <a:rPr lang="en-US" sz="2800" b="1" i="1" dirty="0">
                <a:solidFill>
                  <a:schemeClr val="tx1"/>
                </a:solidFill>
              </a:rPr>
              <a:t>statements</a:t>
            </a:r>
            <a:r>
              <a:rPr lang="en-US" sz="2800" dirty="0">
                <a:solidFill>
                  <a:schemeClr val="tx1"/>
                </a:solidFill>
              </a:rPr>
              <a:t> are used to evaluate expressions. Examples of expression statements are: </a:t>
            </a:r>
          </a:p>
        </p:txBody>
      </p:sp>
    </p:spTree>
    <p:extLst>
      <p:ext uri="{BB962C8B-B14F-4D97-AF65-F5344CB8AC3E}">
        <p14:creationId xmlns:p14="http://schemas.microsoft.com/office/powerpoint/2010/main" val="9418740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B7A510-E3FB-4261-966A-E06A4A7D87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534547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Selection Statements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5127D5-1BFF-40ED-95DE-DB4B608383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5852" y="1885650"/>
            <a:ext cx="9939828" cy="1611980"/>
          </a:xfrm>
        </p:spPr>
        <p:txBody>
          <a:bodyPr anchor="ctr">
            <a:normAutofit/>
          </a:bodyPr>
          <a:lstStyle/>
          <a:p>
            <a:r>
              <a:rPr lang="en-US" sz="2400" b="1" i="1" dirty="0">
                <a:solidFill>
                  <a:schemeClr val="tx1"/>
                </a:solidFill>
              </a:rPr>
              <a:t>Selection</a:t>
            </a:r>
            <a:r>
              <a:rPr lang="en-US" sz="2400" dirty="0">
                <a:solidFill>
                  <a:schemeClr val="tx1"/>
                </a:solidFill>
              </a:rPr>
              <a:t> statements are used to select one of a number of possible statements for execution based on the value of some expression. This group contains the </a:t>
            </a:r>
            <a:r>
              <a:rPr lang="en-US" sz="2400" b="1" i="1" dirty="0">
                <a:solidFill>
                  <a:schemeClr val="tx1"/>
                </a:solidFill>
              </a:rPr>
              <a:t>if</a:t>
            </a:r>
            <a:r>
              <a:rPr lang="en-US" sz="2400" dirty="0">
                <a:solidFill>
                  <a:schemeClr val="tx1"/>
                </a:solidFill>
              </a:rPr>
              <a:t> and </a:t>
            </a:r>
            <a:r>
              <a:rPr lang="en-US" sz="2400" b="1" i="1" dirty="0">
                <a:solidFill>
                  <a:schemeClr val="tx1"/>
                </a:solidFill>
              </a:rPr>
              <a:t>switch</a:t>
            </a:r>
            <a:r>
              <a:rPr lang="en-US" sz="2400" dirty="0">
                <a:solidFill>
                  <a:schemeClr val="tx1"/>
                </a:solidFill>
              </a:rPr>
              <a:t> statements.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E1B8E3D-A470-4641-8359-94002C71B9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0281" y="3497630"/>
            <a:ext cx="5182929" cy="2777566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2892E1C-D172-403A-92D1-E29BF2FA8D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1387" y="3090695"/>
            <a:ext cx="3936191" cy="3184501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4152062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B2F7A02-FE3B-432B-9FCB-0AAEB91FDA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8242" y="2892730"/>
            <a:ext cx="4027328" cy="167734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16BB139-E7DE-499D-9548-1ABEF0ACB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5561" y="2918866"/>
            <a:ext cx="3921588" cy="211294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81384D5-84FD-4C1F-BBE6-EED8043AB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599239" cy="145075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Iteration Statements</a:t>
            </a:r>
            <a:br>
              <a:rPr lang="en-US" dirty="0"/>
            </a:br>
            <a:r>
              <a:rPr lang="en-US" sz="1600" dirty="0">
                <a:hlinkClick r:id="rId4"/>
              </a:rPr>
              <a:t>https://docs.microsoft.com/en-us/dotnet/csharp/tour-of-csharp/statements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A7CEE-3CA1-4BE0-8B7B-46B49A706C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1910280"/>
            <a:ext cx="9976005" cy="982450"/>
          </a:xfrm>
        </p:spPr>
        <p:txBody>
          <a:bodyPr anchor="ctr">
            <a:normAutofit fontScale="85000" lnSpcReduction="10000"/>
          </a:bodyPr>
          <a:lstStyle/>
          <a:p>
            <a:r>
              <a:rPr lang="en-US" sz="2800" b="1" i="1" dirty="0">
                <a:solidFill>
                  <a:schemeClr val="tx1"/>
                </a:solidFill>
              </a:rPr>
              <a:t>Iteration</a:t>
            </a:r>
            <a:r>
              <a:rPr lang="en-US" sz="2800" dirty="0">
                <a:solidFill>
                  <a:schemeClr val="tx1"/>
                </a:solidFill>
              </a:rPr>
              <a:t> statements are used to execute repeatedly an embedded statement. This group contains the </a:t>
            </a:r>
            <a:r>
              <a:rPr lang="en-US" sz="2800" b="1" i="1" dirty="0">
                <a:solidFill>
                  <a:schemeClr val="tx1"/>
                </a:solidFill>
              </a:rPr>
              <a:t>while</a:t>
            </a:r>
            <a:r>
              <a:rPr lang="en-US" sz="2800" dirty="0">
                <a:solidFill>
                  <a:schemeClr val="tx1"/>
                </a:solidFill>
              </a:rPr>
              <a:t>, </a:t>
            </a:r>
            <a:r>
              <a:rPr lang="en-US" sz="2800" b="1" i="1" dirty="0">
                <a:solidFill>
                  <a:schemeClr val="tx1"/>
                </a:solidFill>
              </a:rPr>
              <a:t>do</a:t>
            </a:r>
            <a:r>
              <a:rPr lang="en-US" sz="2800" dirty="0">
                <a:solidFill>
                  <a:schemeClr val="tx1"/>
                </a:solidFill>
              </a:rPr>
              <a:t>, </a:t>
            </a:r>
            <a:r>
              <a:rPr lang="en-US" sz="2800" b="1" i="1" dirty="0">
                <a:solidFill>
                  <a:schemeClr val="tx1"/>
                </a:solidFill>
              </a:rPr>
              <a:t>for</a:t>
            </a:r>
            <a:r>
              <a:rPr lang="en-US" sz="2800" dirty="0">
                <a:solidFill>
                  <a:schemeClr val="tx1"/>
                </a:solidFill>
              </a:rPr>
              <a:t>, and </a:t>
            </a:r>
            <a:r>
              <a:rPr lang="en-US" sz="2800" b="1" i="1" dirty="0">
                <a:solidFill>
                  <a:schemeClr val="tx1"/>
                </a:solidFill>
              </a:rPr>
              <a:t>foreach</a:t>
            </a:r>
            <a:r>
              <a:rPr lang="en-US" sz="2800" dirty="0">
                <a:solidFill>
                  <a:schemeClr val="tx1"/>
                </a:solidFill>
              </a:rPr>
              <a:t> statements.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C331C9-C266-472C-8258-B2560FE3F58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25860" y="4340298"/>
            <a:ext cx="4018136" cy="228898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C956E92-D3A7-4F0F-8A31-0D1ECBCF58C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81650" y="4844047"/>
            <a:ext cx="4245530" cy="1801558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413270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DCA06E8-FB82-40EB-BEA4-4A7C49640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135" y="3054738"/>
            <a:ext cx="3506900" cy="222997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9385305-C2D0-4133-BAD8-58C457EFD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3797" y="4555272"/>
            <a:ext cx="3735150" cy="2033968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D2C53F-2848-4510-947B-5EDC98A33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2" y="1914678"/>
            <a:ext cx="10028237" cy="1140060"/>
          </a:xfrm>
        </p:spPr>
        <p:txBody>
          <a:bodyPr anchor="ctr">
            <a:normAutofit/>
          </a:bodyPr>
          <a:lstStyle/>
          <a:p>
            <a:r>
              <a:rPr lang="en-US" sz="2800" b="1" i="1" dirty="0">
                <a:solidFill>
                  <a:schemeClr val="tx1"/>
                </a:solidFill>
              </a:rPr>
              <a:t>Jump</a:t>
            </a:r>
            <a:r>
              <a:rPr lang="en-US" sz="2800" dirty="0">
                <a:solidFill>
                  <a:schemeClr val="tx1"/>
                </a:solidFill>
              </a:rPr>
              <a:t> statements are used to transfer control. This group contains the </a:t>
            </a:r>
            <a:r>
              <a:rPr lang="en-US" sz="2800" dirty="0">
                <a:solidFill>
                  <a:srgbClr val="FF0000"/>
                </a:solidFill>
              </a:rPr>
              <a:t>break</a:t>
            </a:r>
            <a:r>
              <a:rPr lang="en-US" sz="2800" dirty="0">
                <a:solidFill>
                  <a:schemeClr val="tx1"/>
                </a:solidFill>
              </a:rPr>
              <a:t>,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continue</a:t>
            </a:r>
            <a:r>
              <a:rPr lang="en-US" sz="2800" dirty="0">
                <a:solidFill>
                  <a:schemeClr val="tx1"/>
                </a:solidFill>
              </a:rPr>
              <a:t>,</a:t>
            </a:r>
            <a:r>
              <a:rPr lang="en-US" sz="2800" dirty="0"/>
              <a:t> </a:t>
            </a:r>
            <a:r>
              <a:rPr lang="en-US" sz="2800" dirty="0" err="1">
                <a:solidFill>
                  <a:srgbClr val="FF0000"/>
                </a:solidFill>
              </a:rPr>
              <a:t>goto</a:t>
            </a:r>
            <a:r>
              <a:rPr lang="en-US" sz="2800" dirty="0">
                <a:solidFill>
                  <a:schemeClr val="tx1"/>
                </a:solidFill>
              </a:rPr>
              <a:t>,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throw</a:t>
            </a:r>
            <a:r>
              <a:rPr lang="en-US" sz="2800" dirty="0">
                <a:solidFill>
                  <a:schemeClr val="tx1"/>
                </a:solidFill>
              </a:rPr>
              <a:t>,</a:t>
            </a:r>
            <a:r>
              <a:rPr lang="en-US" sz="2800" dirty="0"/>
              <a:t> </a:t>
            </a:r>
            <a:r>
              <a:rPr lang="en-US" sz="2800" dirty="0">
                <a:solidFill>
                  <a:srgbClr val="FF0000"/>
                </a:solidFill>
              </a:rPr>
              <a:t>return</a:t>
            </a:r>
            <a:r>
              <a:rPr lang="en-US" sz="2800" dirty="0">
                <a:solidFill>
                  <a:schemeClr val="tx1"/>
                </a:solidFill>
              </a:rPr>
              <a:t>, and </a:t>
            </a:r>
            <a:r>
              <a:rPr lang="en-US" sz="2800" dirty="0">
                <a:solidFill>
                  <a:srgbClr val="FF0000"/>
                </a:solidFill>
              </a:rPr>
              <a:t>yield</a:t>
            </a:r>
            <a:r>
              <a:rPr lang="en-US" sz="2800" dirty="0">
                <a:solidFill>
                  <a:schemeClr val="tx1"/>
                </a:solidFill>
              </a:rPr>
              <a:t> statements.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1E926B-820D-4A76-B26B-11941F9AF6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Jump Statements</a:t>
            </a:r>
            <a:br>
              <a:rPr lang="en-US" dirty="0"/>
            </a:br>
            <a:r>
              <a:rPr lang="en-US" sz="1400" dirty="0">
                <a:hlinkClick r:id="rId4"/>
              </a:rPr>
              <a:t>https://docs.microsoft.com/en-us/dotnet/csharp/tour-of-csharp/statements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8EF68C-8E78-4E85-9FD5-5A95C13159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53703" y="3054739"/>
            <a:ext cx="3883537" cy="2229974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39050191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19174" y="0"/>
            <a:ext cx="8938628" cy="4953000"/>
          </a:xfrm>
        </p:spPr>
        <p:txBody>
          <a:bodyPr anchor="ctr">
            <a:noAutofit/>
          </a:bodyPr>
          <a:lstStyle/>
          <a:p>
            <a:pPr lvl="0"/>
            <a:r>
              <a:rPr lang="en-US" sz="3600" i="1" dirty="0">
                <a:solidFill>
                  <a:schemeClr val="bg1"/>
                </a:solidFill>
              </a:rPr>
              <a:t>Don’t start jumping into design, creating folders as they come, adding features when you think about it. Sit down for a minute, think clearly about what resources you will need, which technologies or languages you will use, and how to structure all this.</a:t>
            </a:r>
            <a:endParaRPr lang="en-US" sz="1800" i="1" dirty="0">
              <a:solidFill>
                <a:schemeClr val="bg1"/>
              </a:solidFill>
            </a:endParaRP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953000"/>
            <a:ext cx="10058400" cy="1905000"/>
          </a:xfrm>
        </p:spPr>
        <p:txBody>
          <a:bodyPr anchor="ctr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- Julien </a:t>
            </a:r>
            <a:r>
              <a:rPr lang="en-US" dirty="0" err="1">
                <a:solidFill>
                  <a:srgbClr val="FFFFFF"/>
                </a:solidFill>
              </a:rPr>
              <a:t>rio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AFF376-F283-45B8-9D6E-A0720FEE72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7732" y="2981325"/>
            <a:ext cx="4903203" cy="3126426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6755F78-B81C-4D1A-9F4C-ECD0E4845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Procedural Programming</a:t>
            </a:r>
            <a:br>
              <a:rPr lang="en-US" dirty="0"/>
            </a:br>
            <a:r>
              <a:rPr lang="en-US" sz="1400" dirty="0">
                <a:hlinkClick r:id="rId3"/>
              </a:rPr>
              <a:t>https://en.wikipedia.org/wiki/Procedural_programming</a:t>
            </a:r>
            <a:endParaRPr lang="en-US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34AFD-F565-4A8E-84E7-D8783330A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3133725"/>
            <a:ext cx="4903203" cy="3262313"/>
          </a:xfrm>
        </p:spPr>
        <p:txBody>
          <a:bodyPr anchor="ctr">
            <a:normAutofit fontScale="92500" lnSpcReduction="10000"/>
          </a:bodyPr>
          <a:lstStyle/>
          <a:p>
            <a:pPr marL="91440" lvl="1" indent="0">
              <a:buNone/>
            </a:pPr>
            <a:r>
              <a:rPr lang="en-US" sz="2800" dirty="0">
                <a:solidFill>
                  <a:schemeClr val="tx1"/>
                </a:solidFill>
              </a:rPr>
              <a:t>Procedures (routines, subroutines, functions, methods) contain a series of computational steps to be carried out.</a:t>
            </a:r>
          </a:p>
          <a:p>
            <a:pPr marL="91440" lvl="1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dirty="0">
                <a:solidFill>
                  <a:schemeClr val="tx1"/>
                </a:solidFill>
              </a:rPr>
              <a:t>A method can be called at any point during a program's execution by other methods or by itself (recursion).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36A79E8-878E-BD63-A62C-8AC3EF92227D}"/>
              </a:ext>
            </a:extLst>
          </p:cNvPr>
          <p:cNvSpPr txBox="1"/>
          <p:nvPr/>
        </p:nvSpPr>
        <p:spPr>
          <a:xfrm>
            <a:off x="1097280" y="1916836"/>
            <a:ext cx="10058400" cy="1345478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 marL="91440" lvl="1" indent="0">
              <a:spcBef>
                <a:spcPts val="200"/>
              </a:spcBef>
              <a:spcAft>
                <a:spcPts val="400"/>
              </a:spcAft>
              <a:buNone/>
            </a:pPr>
            <a:r>
              <a:rPr lang="en-US" sz="2600" dirty="0"/>
              <a:t>Procedural programming is a programming methodology derived from ‘structured’ programming. It’s based on the concept of the procedure</a:t>
            </a:r>
            <a:r>
              <a:rPr lang="en-US" sz="2600" b="1" i="1" dirty="0"/>
              <a:t> </a:t>
            </a:r>
            <a:r>
              <a:rPr lang="en-US" sz="2600" dirty="0"/>
              <a:t>call. </a:t>
            </a:r>
          </a:p>
        </p:txBody>
      </p:sp>
    </p:spTree>
    <p:extLst>
      <p:ext uri="{BB962C8B-B14F-4D97-AF65-F5344CB8AC3E}">
        <p14:creationId xmlns:p14="http://schemas.microsoft.com/office/powerpoint/2010/main" val="26125258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1E6D8-64A0-4421-AE2D-2CE14D106F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1417" y="2929547"/>
            <a:ext cx="4251311" cy="3471253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Programs declare </a:t>
            </a:r>
            <a:r>
              <a:rPr lang="en-US" sz="2000" b="1" i="1" dirty="0">
                <a:solidFill>
                  <a:schemeClr val="tx1"/>
                </a:solidFill>
              </a:rPr>
              <a:t>namespaces</a:t>
            </a:r>
            <a:r>
              <a:rPr lang="en-US" sz="2000" dirty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schemeClr val="tx1"/>
                </a:solidFill>
              </a:rPr>
              <a:t>Namespaces</a:t>
            </a:r>
            <a:r>
              <a:rPr lang="en-US" sz="2000" dirty="0">
                <a:solidFill>
                  <a:schemeClr val="tx1"/>
                </a:solidFill>
              </a:rPr>
              <a:t> contain </a:t>
            </a:r>
            <a:r>
              <a:rPr lang="en-US" sz="2000" b="1" i="1" dirty="0">
                <a:solidFill>
                  <a:schemeClr val="tx1"/>
                </a:solidFill>
              </a:rPr>
              <a:t>types</a:t>
            </a:r>
            <a:r>
              <a:rPr lang="en-US" sz="2000" dirty="0">
                <a:solidFill>
                  <a:schemeClr val="tx1"/>
                </a:solidFill>
              </a:rPr>
              <a:t> (</a:t>
            </a:r>
            <a:r>
              <a:rPr lang="en-US" sz="2000" b="1" i="1" dirty="0">
                <a:solidFill>
                  <a:schemeClr val="tx1"/>
                </a:solidFill>
              </a:rPr>
              <a:t>classes</a:t>
            </a:r>
            <a:r>
              <a:rPr lang="en-US" sz="2000" dirty="0">
                <a:solidFill>
                  <a:schemeClr val="tx1"/>
                </a:solidFill>
              </a:rPr>
              <a:t>/</a:t>
            </a:r>
            <a:r>
              <a:rPr lang="en-US" sz="2000" b="1" i="1" dirty="0">
                <a:solidFill>
                  <a:schemeClr val="tx1"/>
                </a:solidFill>
              </a:rPr>
              <a:t>interfaces</a:t>
            </a:r>
            <a:r>
              <a:rPr lang="en-US" sz="2000" dirty="0">
                <a:solidFill>
                  <a:schemeClr val="tx1"/>
                </a:solidFill>
              </a:rPr>
              <a:t>).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b="1" i="1" dirty="0">
                <a:solidFill>
                  <a:schemeClr val="tx1"/>
                </a:solidFill>
              </a:rPr>
              <a:t>Types</a:t>
            </a:r>
            <a:r>
              <a:rPr lang="en-US" sz="2000" dirty="0">
                <a:solidFill>
                  <a:schemeClr val="tx1"/>
                </a:solidFill>
              </a:rPr>
              <a:t> contain </a:t>
            </a:r>
            <a:r>
              <a:rPr lang="en-US" sz="2000" b="1" i="1" dirty="0">
                <a:solidFill>
                  <a:schemeClr val="tx1"/>
                </a:solidFill>
              </a:rPr>
              <a:t>members</a:t>
            </a:r>
            <a:r>
              <a:rPr lang="en-US" sz="2000" dirty="0">
                <a:solidFill>
                  <a:schemeClr val="tx1"/>
                </a:solidFill>
              </a:rPr>
              <a:t> (</a:t>
            </a:r>
            <a:r>
              <a:rPr lang="en-US" sz="2000" b="1" i="1" dirty="0">
                <a:solidFill>
                  <a:schemeClr val="tx1"/>
                </a:solidFill>
              </a:rPr>
              <a:t>fields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b="1" i="1" dirty="0">
                <a:solidFill>
                  <a:schemeClr val="tx1"/>
                </a:solidFill>
              </a:rPr>
              <a:t>methods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b="1" i="1" dirty="0">
                <a:solidFill>
                  <a:schemeClr val="tx1"/>
                </a:solidFill>
              </a:rPr>
              <a:t>Properties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b="1" i="1" dirty="0">
                <a:solidFill>
                  <a:schemeClr val="tx1"/>
                </a:solidFill>
              </a:rPr>
              <a:t>events</a:t>
            </a:r>
            <a:r>
              <a:rPr lang="en-US" sz="2000" dirty="0">
                <a:solidFill>
                  <a:schemeClr val="tx1"/>
                </a:solidFill>
              </a:rPr>
              <a:t>) </a:t>
            </a:r>
          </a:p>
          <a:p>
            <a:pPr marL="201168" lvl="1" indent="0">
              <a:buNone/>
            </a:pPr>
            <a:r>
              <a:rPr lang="en-US" sz="2000" dirty="0">
                <a:solidFill>
                  <a:schemeClr val="tx1"/>
                </a:solidFill>
              </a:rPr>
              <a:t>When C# programs are compiled, they're packaged into </a:t>
            </a:r>
            <a:r>
              <a:rPr lang="en-US" sz="2000" b="1" i="1" dirty="0">
                <a:solidFill>
                  <a:schemeClr val="tx1"/>
                </a:solidFill>
              </a:rPr>
              <a:t>assemblies</a:t>
            </a:r>
            <a:r>
              <a:rPr lang="en-US" sz="2000" dirty="0">
                <a:solidFill>
                  <a:schemeClr val="tx1"/>
                </a:solidFill>
              </a:rPr>
              <a:t> with file extensions </a:t>
            </a:r>
            <a:r>
              <a:rPr lang="en-US" sz="2000" dirty="0">
                <a:solidFill>
                  <a:srgbClr val="FF0000"/>
                </a:solidFill>
              </a:rPr>
              <a:t>.exe</a:t>
            </a:r>
            <a:r>
              <a:rPr lang="en-US" sz="2000" dirty="0">
                <a:solidFill>
                  <a:schemeClr val="tx1"/>
                </a:solidFill>
              </a:rPr>
              <a:t> (Executable) or </a:t>
            </a:r>
            <a:r>
              <a:rPr lang="en-US" sz="2000" dirty="0">
                <a:solidFill>
                  <a:srgbClr val="FF0000"/>
                </a:solidFill>
              </a:rPr>
              <a:t>.</a:t>
            </a:r>
            <a:r>
              <a:rPr lang="en-US" sz="2000" dirty="0" err="1">
                <a:solidFill>
                  <a:srgbClr val="FF0000"/>
                </a:solidFill>
              </a:rPr>
              <a:t>dll</a:t>
            </a:r>
            <a:r>
              <a:rPr lang="en-US" sz="2000" dirty="0">
                <a:solidFill>
                  <a:schemeClr val="tx1"/>
                </a:solidFill>
              </a:rPr>
              <a:t> (Dynamic Link Library).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C6FB40-324E-481F-A6A8-5316662FB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2728" y="3202567"/>
            <a:ext cx="5449177" cy="2912213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4168118-B5B8-42D8-AAC0-F25C83A279E7}"/>
              </a:ext>
            </a:extLst>
          </p:cNvPr>
          <p:cNvSpPr/>
          <p:nvPr/>
        </p:nvSpPr>
        <p:spPr>
          <a:xfrm>
            <a:off x="1096963" y="1915425"/>
            <a:ext cx="10174219" cy="1287141"/>
          </a:xfrm>
          <a:prstGeom prst="rect">
            <a:avLst/>
          </a:prstGeom>
        </p:spPr>
        <p:txBody>
          <a:bodyPr wrap="square" anchor="ctr">
            <a:noAutofit/>
          </a:bodyPr>
          <a:lstStyle/>
          <a:p>
            <a:r>
              <a:rPr lang="en-US" sz="2800" dirty="0"/>
              <a:t>The key organizational concepts in C# are programs, namespaces, types, members, and assemblies. </a:t>
            </a:r>
            <a:r>
              <a:rPr lang="en-US" sz="2800" dirty="0">
                <a:solidFill>
                  <a:schemeClr val="tx1"/>
                </a:solidFill>
              </a:rPr>
              <a:t>C# programs consist of one or more source files.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7EB09A7B-0721-489A-AAD4-671D15EA9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634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3"/>
              </a:rPr>
              <a:t>https://docs.microsoft.com/en-us/dotnet/csharp/tour-of-csharp/program-structure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739584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0E9F4-64A1-4A6B-A8A5-339BF2B12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Your first .NET program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https://docs.microsoft.com/en-us/dotnet/csharp/tour-of-csharp/#hello-world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741BF7-BBCA-4DBD-81EA-118A79E843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6086" y="1906807"/>
            <a:ext cx="9959593" cy="4503518"/>
          </a:xfrm>
        </p:spPr>
        <p:txBody>
          <a:bodyPr anchor="ctr">
            <a:normAutofit lnSpcReduction="10000"/>
          </a:bodyPr>
          <a:lstStyle/>
          <a:p>
            <a:r>
              <a:rPr lang="en-US" sz="2800" dirty="0">
                <a:hlinkClick r:id="rId2"/>
              </a:rPr>
              <a:t>Hello World</a:t>
            </a:r>
            <a:endParaRPr lang="en-US" sz="2800" dirty="0"/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To create this program, first download and install the </a:t>
            </a:r>
            <a:r>
              <a:rPr lang="en-US" sz="2400" b="1" i="1" dirty="0">
                <a:hlinkClick r:id="rId3"/>
              </a:rPr>
              <a:t>.NET Core SDK</a:t>
            </a:r>
            <a:r>
              <a:rPr lang="en-US" sz="2400" dirty="0"/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Open the command line interface. I use </a:t>
            </a:r>
            <a:r>
              <a:rPr lang="en-US" sz="2400" dirty="0" err="1">
                <a:solidFill>
                  <a:schemeClr val="tx1"/>
                </a:solidFill>
                <a:hlinkClick r:id="rId4"/>
              </a:rPr>
              <a:t>Gitbash</a:t>
            </a:r>
            <a:r>
              <a:rPr lang="en-US" sz="2400" dirty="0">
                <a:solidFill>
                  <a:schemeClr val="tx1"/>
                </a:solidFill>
              </a:rPr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Then, create a new program in a file named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hello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with: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dotnet new console -o hello --use-program-main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-o</a:t>
            </a:r>
            <a:r>
              <a:rPr lang="en-US" sz="2000" i="1" dirty="0">
                <a:solidFill>
                  <a:schemeClr val="tx1"/>
                </a:solidFill>
              </a:rPr>
              <a:t> tells the </a:t>
            </a:r>
            <a:r>
              <a:rPr lang="en-US" sz="2000" i="1" dirty="0" err="1">
                <a:solidFill>
                  <a:schemeClr val="tx1"/>
                </a:solidFill>
              </a:rPr>
              <a:t>SDk</a:t>
            </a:r>
            <a:r>
              <a:rPr lang="en-US" sz="2000" i="1" dirty="0">
                <a:solidFill>
                  <a:schemeClr val="tx1"/>
                </a:solidFill>
              </a:rPr>
              <a:t> to name the program </a:t>
            </a:r>
            <a:r>
              <a:rPr lang="en-US" sz="2000" i="1" dirty="0">
                <a:solidFill>
                  <a:srgbClr val="FF0000"/>
                </a:solidFill>
              </a:rPr>
              <a:t>hello</a:t>
            </a:r>
            <a:r>
              <a:rPr lang="en-US" sz="2000" i="1" dirty="0">
                <a:solidFill>
                  <a:schemeClr val="tx1"/>
                </a:solidFill>
              </a:rPr>
              <a:t>. You can put whatever name you want here.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2000" i="1" dirty="0">
                <a:solidFill>
                  <a:srgbClr val="FF0000"/>
                </a:solidFill>
              </a:rPr>
              <a:t>--use-program-main </a:t>
            </a:r>
            <a:r>
              <a:rPr lang="en-US" sz="2000" i="1" dirty="0">
                <a:solidFill>
                  <a:schemeClr val="tx1"/>
                </a:solidFill>
              </a:rPr>
              <a:t>will tell the .NET Software Development Kit  (SDK) to include some top-level syntax that would normally be abstracted.</a:t>
            </a:r>
            <a:endParaRPr lang="en-US" sz="2000" dirty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The program documentation is in the file </a:t>
            </a:r>
            <a:r>
              <a:rPr lang="en-US" sz="2400" dirty="0" err="1">
                <a:solidFill>
                  <a:srgbClr val="FF0000"/>
                </a:solidFill>
              </a:rPr>
              <a:t>hello.csproj</a:t>
            </a:r>
            <a:r>
              <a:rPr lang="en-US" sz="2400" dirty="0">
                <a:solidFill>
                  <a:schemeClr val="tx1"/>
                </a:solidFill>
              </a:rPr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In the command line, type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cd hello</a:t>
            </a:r>
            <a:r>
              <a:rPr lang="en-US" sz="2400" dirty="0"/>
              <a:t>.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Build and run the application with the run command: </a:t>
            </a:r>
            <a:r>
              <a:rPr lang="en-US" sz="2400" dirty="0">
                <a:solidFill>
                  <a:srgbClr val="FF0000"/>
                </a:solidFill>
              </a:rPr>
              <a:t>dotnet run</a:t>
            </a:r>
          </a:p>
        </p:txBody>
      </p:sp>
    </p:spTree>
    <p:extLst>
      <p:ext uri="{BB962C8B-B14F-4D97-AF65-F5344CB8AC3E}">
        <p14:creationId xmlns:p14="http://schemas.microsoft.com/office/powerpoint/2010/main" val="40485501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56D66-7571-44FE-9771-291BD16E8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Hello, World in C#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https://docs.microsoft.com/en-us/dotnet/csharp/tour-of-csharp/#hello-world</a:t>
            </a:r>
            <a:endParaRPr lang="en-US" sz="1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21F3D4-B746-48EA-BE1D-09AF568E7D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9903" y="1877181"/>
            <a:ext cx="5388232" cy="4552648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tx1"/>
                </a:solidFill>
              </a:rPr>
              <a:t>Hello, World </a:t>
            </a:r>
            <a:r>
              <a:rPr lang="en-US" sz="1800" dirty="0">
                <a:solidFill>
                  <a:schemeClr val="tx1"/>
                </a:solidFill>
              </a:rPr>
              <a:t>starts with a </a:t>
            </a:r>
            <a:r>
              <a:rPr lang="en-US" sz="1800" dirty="0">
                <a:solidFill>
                  <a:srgbClr val="FF0000"/>
                </a:solidFill>
              </a:rPr>
              <a:t>using</a:t>
            </a:r>
            <a:r>
              <a:rPr lang="en-US" sz="1800" dirty="0">
                <a:solidFill>
                  <a:schemeClr val="tx1"/>
                </a:solidFill>
              </a:rPr>
              <a:t> directive to include the </a:t>
            </a:r>
            <a:r>
              <a:rPr lang="en-US" sz="1800" dirty="0">
                <a:solidFill>
                  <a:srgbClr val="FF0000"/>
                </a:solidFill>
              </a:rPr>
              <a:t>System</a:t>
            </a:r>
            <a:r>
              <a:rPr lang="en-US" sz="1800" dirty="0"/>
              <a:t> </a:t>
            </a:r>
            <a:r>
              <a:rPr lang="en-US" sz="1800" dirty="0">
                <a:solidFill>
                  <a:schemeClr val="tx1"/>
                </a:solidFill>
              </a:rPr>
              <a:t>namespace.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“using</a:t>
            </a:r>
            <a:r>
              <a:rPr lang="en-US" sz="1400" dirty="0"/>
              <a:t> </a:t>
            </a:r>
            <a:r>
              <a:rPr lang="en-US" sz="1400" dirty="0">
                <a:solidFill>
                  <a:srgbClr val="FF0000"/>
                </a:solidFill>
              </a:rPr>
              <a:t>System” </a:t>
            </a:r>
            <a:r>
              <a:rPr lang="en-US" sz="1400" dirty="0">
                <a:solidFill>
                  <a:schemeClr val="tx1"/>
                </a:solidFill>
              </a:rPr>
              <a:t>allows the program to use </a:t>
            </a:r>
            <a:r>
              <a:rPr lang="en-US" sz="1400" dirty="0" err="1">
                <a:solidFill>
                  <a:srgbClr val="FF0000"/>
                </a:solidFill>
              </a:rPr>
              <a:t>Console.WriteLine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>
                <a:solidFill>
                  <a:schemeClr val="tx1"/>
                </a:solidFill>
              </a:rPr>
              <a:t>as shorthand for </a:t>
            </a:r>
            <a:r>
              <a:rPr lang="en-US" sz="1400" dirty="0" err="1">
                <a:solidFill>
                  <a:srgbClr val="FF0000"/>
                </a:solidFill>
              </a:rPr>
              <a:t>System.Console.WriteLine</a:t>
            </a:r>
            <a:r>
              <a:rPr lang="en-US" sz="1400" dirty="0"/>
              <a:t>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FF0000"/>
                </a:solidFill>
              </a:rPr>
              <a:t>System</a:t>
            </a:r>
            <a:r>
              <a:rPr lang="en-US" sz="1400" dirty="0"/>
              <a:t> </a:t>
            </a:r>
            <a:r>
              <a:rPr lang="en-US" sz="1400" dirty="0">
                <a:solidFill>
                  <a:schemeClr val="tx1"/>
                </a:solidFill>
              </a:rPr>
              <a:t>namespace is provided by the </a:t>
            </a:r>
            <a:r>
              <a:rPr lang="en-US" sz="1400" b="1" i="1" dirty="0">
                <a:solidFill>
                  <a:schemeClr val="tx1"/>
                </a:solidFill>
              </a:rPr>
              <a:t>Base Class Library</a:t>
            </a:r>
            <a:r>
              <a:rPr lang="en-US" sz="1400" dirty="0">
                <a:solidFill>
                  <a:schemeClr val="tx1"/>
                </a:solidFill>
              </a:rPr>
              <a:t>.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</a:rPr>
              <a:t>System contains the </a:t>
            </a:r>
            <a:r>
              <a:rPr lang="en-US" sz="1400" dirty="0">
                <a:solidFill>
                  <a:srgbClr val="FF0000"/>
                </a:solidFill>
              </a:rPr>
              <a:t>Console </a:t>
            </a:r>
            <a:r>
              <a:rPr lang="en-US" sz="1400" i="1" dirty="0">
                <a:solidFill>
                  <a:schemeClr val="tx1"/>
                </a:solidFill>
              </a:rPr>
              <a:t>class</a:t>
            </a:r>
            <a:r>
              <a:rPr lang="en-US" sz="1400" dirty="0">
                <a:solidFill>
                  <a:schemeClr val="tx1"/>
                </a:solidFill>
              </a:rPr>
              <a:t>, I/O functionality, Collections</a:t>
            </a:r>
            <a:r>
              <a:rPr lang="en-US" sz="1400" i="1" dirty="0">
                <a:solidFill>
                  <a:schemeClr val="tx1"/>
                </a:solidFill>
              </a:rPr>
              <a:t>, and other useful classes.</a:t>
            </a:r>
            <a:endParaRPr lang="en-US" sz="1400" dirty="0">
              <a:solidFill>
                <a:schemeClr val="tx1"/>
              </a:solidFill>
            </a:endParaRP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tx1"/>
                </a:solidFill>
              </a:rPr>
              <a:t>Namespaces</a:t>
            </a:r>
            <a:r>
              <a:rPr lang="en-US" sz="1800" dirty="0">
                <a:solidFill>
                  <a:schemeClr val="tx1"/>
                </a:solidFill>
              </a:rPr>
              <a:t> provide a hierarchical means of organizing C# programs and libraries. </a:t>
            </a:r>
            <a:r>
              <a:rPr lang="en-US" sz="1800" b="1" i="1" dirty="0">
                <a:solidFill>
                  <a:schemeClr val="tx1"/>
                </a:solidFill>
              </a:rPr>
              <a:t>Namespaces</a:t>
            </a:r>
            <a:r>
              <a:rPr lang="en-US" sz="1800" dirty="0">
                <a:solidFill>
                  <a:schemeClr val="tx1"/>
                </a:solidFill>
              </a:rPr>
              <a:t> contain </a:t>
            </a:r>
            <a:r>
              <a:rPr lang="en-US" sz="1800" b="1" i="1" dirty="0">
                <a:solidFill>
                  <a:schemeClr val="tx1"/>
                </a:solidFill>
              </a:rPr>
              <a:t>types</a:t>
            </a:r>
            <a:r>
              <a:rPr lang="en-US" sz="1800" dirty="0">
                <a:solidFill>
                  <a:schemeClr val="tx1"/>
                </a:solidFill>
              </a:rPr>
              <a:t> and other </a:t>
            </a:r>
            <a:r>
              <a:rPr lang="en-US" sz="1800" b="1" i="1" dirty="0">
                <a:solidFill>
                  <a:schemeClr val="tx1"/>
                </a:solidFill>
              </a:rPr>
              <a:t>namespaces</a:t>
            </a:r>
            <a:r>
              <a:rPr lang="en-US" sz="1800" dirty="0">
                <a:solidFill>
                  <a:schemeClr val="tx1"/>
                </a:solidFill>
              </a:rPr>
              <a:t>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</a:rPr>
              <a:t>A static method named </a:t>
            </a:r>
            <a:r>
              <a:rPr lang="en-US" sz="1800" b="1" i="1" dirty="0">
                <a:solidFill>
                  <a:schemeClr val="tx1"/>
                </a:solidFill>
              </a:rPr>
              <a:t>Main</a:t>
            </a:r>
            <a:r>
              <a:rPr lang="en-US" sz="1800" dirty="0">
                <a:solidFill>
                  <a:schemeClr val="tx1"/>
                </a:solidFill>
              </a:rPr>
              <a:t> serves as the entry point of any .NET program.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C98EE5-A865-4017-A268-248781DD5F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3475" y="3062287"/>
            <a:ext cx="4681208" cy="2618469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19714449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F829F1F0-3640-4525-BD14-5C386DC67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C# Program Structure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4867929-C5C7-4B10-857B-4D64FA11BD3D}"/>
              </a:ext>
            </a:extLst>
          </p:cNvPr>
          <p:cNvSpPr txBox="1"/>
          <p:nvPr/>
        </p:nvSpPr>
        <p:spPr>
          <a:xfrm>
            <a:off x="1318228" y="2031408"/>
            <a:ext cx="6846058" cy="4318603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txBody>
          <a:bodyPr wrap="square" rtlCol="0" anchor="ctr">
            <a:normAutofit fontScale="92500" lnSpcReduction="20000"/>
          </a:bodyPr>
          <a:lstStyle/>
          <a:p>
            <a:r>
              <a:rPr lang="en-US" sz="2000" dirty="0"/>
              <a:t>using System;</a:t>
            </a:r>
          </a:p>
          <a:p>
            <a:r>
              <a:rPr lang="en-US" sz="2000" dirty="0"/>
              <a:t>using </a:t>
            </a:r>
            <a:r>
              <a:rPr lang="en-US" sz="2000" dirty="0" err="1"/>
              <a:t>System.Collections.Generic</a:t>
            </a:r>
            <a:r>
              <a:rPr lang="en-US" sz="2000" dirty="0"/>
              <a:t>;</a:t>
            </a:r>
          </a:p>
          <a:p>
            <a:r>
              <a:rPr lang="en-US" sz="2000" dirty="0"/>
              <a:t>using </a:t>
            </a:r>
            <a:r>
              <a:rPr lang="en-US" sz="2000" dirty="0" err="1"/>
              <a:t>System.Linq</a:t>
            </a:r>
            <a:r>
              <a:rPr lang="en-US" sz="2000" dirty="0"/>
              <a:t>;</a:t>
            </a:r>
          </a:p>
          <a:p>
            <a:r>
              <a:rPr lang="en-US" sz="2000" dirty="0"/>
              <a:t>using </a:t>
            </a:r>
            <a:r>
              <a:rPr lang="en-US" sz="2000" dirty="0" err="1"/>
              <a:t>System.Text</a:t>
            </a:r>
            <a:r>
              <a:rPr lang="en-US" sz="2000" dirty="0"/>
              <a:t>;</a:t>
            </a:r>
          </a:p>
          <a:p>
            <a:r>
              <a:rPr lang="en-US" sz="2000" dirty="0"/>
              <a:t>using </a:t>
            </a:r>
            <a:r>
              <a:rPr lang="en-US" sz="2000" dirty="0" err="1"/>
              <a:t>System.Threading.Tasks</a:t>
            </a:r>
            <a:r>
              <a:rPr lang="en-US" sz="2000" dirty="0"/>
              <a:t>;</a:t>
            </a:r>
          </a:p>
          <a:p>
            <a:endParaRPr lang="en-US" sz="2000" dirty="0"/>
          </a:p>
          <a:p>
            <a:r>
              <a:rPr lang="en-US" sz="2000" dirty="0"/>
              <a:t>namespace </a:t>
            </a:r>
            <a:r>
              <a:rPr lang="en-US" sz="2000" dirty="0" err="1"/>
              <a:t>MyFirstProgram</a:t>
            </a:r>
            <a:endParaRPr lang="en-US" sz="2000" dirty="0"/>
          </a:p>
          <a:p>
            <a:r>
              <a:rPr lang="en-US" sz="2000" dirty="0"/>
              <a:t>{</a:t>
            </a:r>
          </a:p>
          <a:p>
            <a:r>
              <a:rPr lang="en-US" sz="2000" dirty="0"/>
              <a:t>         class Program</a:t>
            </a:r>
          </a:p>
          <a:p>
            <a:r>
              <a:rPr lang="en-US" sz="2000" dirty="0"/>
              <a:t>         {</a:t>
            </a:r>
          </a:p>
          <a:p>
            <a:r>
              <a:rPr lang="en-US" sz="2000" dirty="0"/>
              <a:t>	static void Main(string[] </a:t>
            </a:r>
            <a:r>
              <a:rPr lang="en-US" sz="2000" dirty="0" err="1"/>
              <a:t>args</a:t>
            </a:r>
            <a:r>
              <a:rPr lang="en-US" sz="2000" dirty="0"/>
              <a:t>)</a:t>
            </a:r>
          </a:p>
          <a:p>
            <a:r>
              <a:rPr lang="en-US" sz="2000" dirty="0"/>
              <a:t>	{</a:t>
            </a:r>
          </a:p>
          <a:p>
            <a:r>
              <a:rPr lang="en-US" sz="2000" dirty="0"/>
              <a:t>	         string howdy = “Hello World!”;</a:t>
            </a:r>
          </a:p>
          <a:p>
            <a:r>
              <a:rPr lang="en-US" sz="2000" dirty="0"/>
              <a:t>	         </a:t>
            </a:r>
            <a:r>
              <a:rPr lang="en-US" sz="2000" dirty="0" err="1"/>
              <a:t>Console.WriteLine</a:t>
            </a:r>
            <a:r>
              <a:rPr lang="en-US" sz="2000" dirty="0"/>
              <a:t>($“{howdy} \</a:t>
            </a:r>
            <a:r>
              <a:rPr lang="en-US" sz="2000" dirty="0" err="1"/>
              <a:t>tthere</a:t>
            </a:r>
            <a:r>
              <a:rPr lang="en-US" sz="2000" dirty="0"/>
              <a:t> \</a:t>
            </a:r>
            <a:r>
              <a:rPr lang="en-US" sz="2000" dirty="0" err="1"/>
              <a:t>npardn’r</a:t>
            </a:r>
            <a:r>
              <a:rPr lang="en-US" sz="2000" dirty="0"/>
              <a:t>!”);</a:t>
            </a:r>
          </a:p>
          <a:p>
            <a:r>
              <a:rPr lang="en-US" sz="2000" dirty="0"/>
              <a:t>	}</a:t>
            </a:r>
          </a:p>
          <a:p>
            <a:r>
              <a:rPr lang="en-US" sz="2000" dirty="0"/>
              <a:t>         }</a:t>
            </a:r>
          </a:p>
          <a:p>
            <a:r>
              <a:rPr lang="en-US" sz="2000" dirty="0"/>
              <a:t>}</a:t>
            </a:r>
          </a:p>
        </p:txBody>
      </p:sp>
      <p:sp>
        <p:nvSpPr>
          <p:cNvPr id="6" name="Right Brace 5">
            <a:extLst>
              <a:ext uri="{FF2B5EF4-FFF2-40B4-BE49-F238E27FC236}">
                <a16:creationId xmlns:a16="http://schemas.microsoft.com/office/drawing/2014/main" id="{6FED29BA-6F30-46B2-8F4E-6E64B1C146AA}"/>
              </a:ext>
            </a:extLst>
          </p:cNvPr>
          <p:cNvSpPr/>
          <p:nvPr/>
        </p:nvSpPr>
        <p:spPr>
          <a:xfrm>
            <a:off x="4386106" y="2208126"/>
            <a:ext cx="959617" cy="1178170"/>
          </a:xfrm>
          <a:prstGeom prst="rightBrac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7C25B3D-272C-4799-B2F1-2021BF5518EF}"/>
              </a:ext>
            </a:extLst>
          </p:cNvPr>
          <p:cNvCxnSpPr>
            <a:cxnSpLocks/>
          </p:cNvCxnSpPr>
          <p:nvPr/>
        </p:nvCxnSpPr>
        <p:spPr>
          <a:xfrm flipH="1">
            <a:off x="4290647" y="2892068"/>
            <a:ext cx="4545641" cy="8071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76A0A707-DB75-4806-AB6D-3E7A3CE4EA34}"/>
              </a:ext>
            </a:extLst>
          </p:cNvPr>
          <p:cNvCxnSpPr>
            <a:cxnSpLocks/>
          </p:cNvCxnSpPr>
          <p:nvPr/>
        </p:nvCxnSpPr>
        <p:spPr>
          <a:xfrm flipH="1" flipV="1">
            <a:off x="5893358" y="5105532"/>
            <a:ext cx="2942930" cy="30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A9FC4E83-9655-40E4-A885-D61590B111FE}"/>
              </a:ext>
            </a:extLst>
          </p:cNvPr>
          <p:cNvCxnSpPr>
            <a:cxnSpLocks/>
            <a:stCxn id="35" idx="1"/>
          </p:cNvCxnSpPr>
          <p:nvPr/>
        </p:nvCxnSpPr>
        <p:spPr>
          <a:xfrm flipH="1">
            <a:off x="3411415" y="3486787"/>
            <a:ext cx="5424873" cy="6463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A46E7DF-DEC8-45FE-B91E-B1EC1CD2BB2B}"/>
              </a:ext>
            </a:extLst>
          </p:cNvPr>
          <p:cNvCxnSpPr>
            <a:cxnSpLocks/>
            <a:stCxn id="46" idx="1"/>
          </p:cNvCxnSpPr>
          <p:nvPr/>
        </p:nvCxnSpPr>
        <p:spPr>
          <a:xfrm flipH="1">
            <a:off x="5265338" y="4544436"/>
            <a:ext cx="3570950" cy="6554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C96A1E2-9FE3-41A9-8A30-7E1FA12C1AC1}"/>
              </a:ext>
            </a:extLst>
          </p:cNvPr>
          <p:cNvCxnSpPr>
            <a:cxnSpLocks/>
          </p:cNvCxnSpPr>
          <p:nvPr/>
        </p:nvCxnSpPr>
        <p:spPr>
          <a:xfrm flipV="1">
            <a:off x="1918188" y="5105532"/>
            <a:ext cx="915447" cy="95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3151F6-53DC-4E89-9A9A-E06AB6E62F26}"/>
              </a:ext>
            </a:extLst>
          </p:cNvPr>
          <p:cNvCxnSpPr>
            <a:cxnSpLocks/>
            <a:stCxn id="44" idx="1"/>
          </p:cNvCxnSpPr>
          <p:nvPr/>
        </p:nvCxnSpPr>
        <p:spPr>
          <a:xfrm flipH="1" flipV="1">
            <a:off x="4200211" y="5462320"/>
            <a:ext cx="647909" cy="5253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40EF415C-1835-4DE8-8DE5-A4F3A98359FB}"/>
              </a:ext>
            </a:extLst>
          </p:cNvPr>
          <p:cNvSpPr txBox="1"/>
          <p:nvPr/>
        </p:nvSpPr>
        <p:spPr>
          <a:xfrm>
            <a:off x="5345723" y="2462966"/>
            <a:ext cx="2029767" cy="646331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References to .NET Namespaces.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6683D05-9FC3-4E92-B7DE-3C44F2FF1546}"/>
              </a:ext>
            </a:extLst>
          </p:cNvPr>
          <p:cNvSpPr txBox="1"/>
          <p:nvPr/>
        </p:nvSpPr>
        <p:spPr>
          <a:xfrm>
            <a:off x="8836288" y="2245737"/>
            <a:ext cx="2764569" cy="646331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Namespace. A logical grouping of classes.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71500E34-0302-41BD-8B42-8DEE214E6C26}"/>
              </a:ext>
            </a:extLst>
          </p:cNvPr>
          <p:cNvSpPr txBox="1"/>
          <p:nvPr/>
        </p:nvSpPr>
        <p:spPr>
          <a:xfrm>
            <a:off x="8836288" y="3025122"/>
            <a:ext cx="2764570" cy="923330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Class. An object and scope for logically related functionality.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94A969C-25E0-4514-A35D-4E94E4C443C7}"/>
              </a:ext>
            </a:extLst>
          </p:cNvPr>
          <p:cNvSpPr txBox="1"/>
          <p:nvPr/>
        </p:nvSpPr>
        <p:spPr>
          <a:xfrm>
            <a:off x="276330" y="5016550"/>
            <a:ext cx="1641858" cy="646331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Data type and variable name.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2BB5D218-0567-40D2-9169-8E373C05F56F}"/>
              </a:ext>
            </a:extLst>
          </p:cNvPr>
          <p:cNvSpPr txBox="1"/>
          <p:nvPr/>
        </p:nvSpPr>
        <p:spPr>
          <a:xfrm>
            <a:off x="4848120" y="5664536"/>
            <a:ext cx="2495760" cy="646331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WriteLine() takes an </a:t>
            </a:r>
            <a:r>
              <a:rPr lang="en-US" dirty="0" err="1"/>
              <a:t>arg</a:t>
            </a:r>
            <a:r>
              <a:rPr lang="en-US" dirty="0"/>
              <a:t> to write to the console.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5676CE6-F951-4351-9F72-D6FB4EEDB9E8}"/>
              </a:ext>
            </a:extLst>
          </p:cNvPr>
          <p:cNvSpPr txBox="1"/>
          <p:nvPr/>
        </p:nvSpPr>
        <p:spPr>
          <a:xfrm>
            <a:off x="8836707" y="5139155"/>
            <a:ext cx="2764150" cy="646331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A value that the data type holds.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999C174-F356-4CF8-BEB3-45695849B3AC}"/>
              </a:ext>
            </a:extLst>
          </p:cNvPr>
          <p:cNvSpPr txBox="1"/>
          <p:nvPr/>
        </p:nvSpPr>
        <p:spPr>
          <a:xfrm>
            <a:off x="8836288" y="4082771"/>
            <a:ext cx="2764571" cy="923330"/>
          </a:xfrm>
          <a:prstGeom prst="rect">
            <a:avLst/>
          </a:prstGeom>
          <a:solidFill>
            <a:schemeClr val="accent2">
              <a:alpha val="10000"/>
            </a:schemeClr>
          </a:solidFill>
          <a:ln w="25400">
            <a:solidFill>
              <a:schemeClr val="accent2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static void Main Method The </a:t>
            </a:r>
            <a:r>
              <a:rPr lang="en-US" dirty="0" err="1"/>
              <a:t>entrypoint</a:t>
            </a:r>
            <a:r>
              <a:rPr lang="en-US" dirty="0"/>
              <a:t> to a C# program.</a:t>
            </a:r>
          </a:p>
        </p:txBody>
      </p:sp>
    </p:spTree>
    <p:extLst>
      <p:ext uri="{BB962C8B-B14F-4D97-AF65-F5344CB8AC3E}">
        <p14:creationId xmlns:p14="http://schemas.microsoft.com/office/powerpoint/2010/main" val="6243967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B5056-AAE1-4225-9DAF-8235A9A77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657" y="1920633"/>
            <a:ext cx="5623840" cy="4499519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chemeClr val="tx1"/>
                </a:solidFill>
              </a:rPr>
              <a:t>The fully qualified name of this class is </a:t>
            </a:r>
            <a:r>
              <a:rPr lang="en-US" sz="2400" u="sng" dirty="0" err="1">
                <a:solidFill>
                  <a:srgbClr val="FF0000"/>
                </a:solidFill>
              </a:rPr>
              <a:t>Acme.Collections.Stack</a:t>
            </a:r>
            <a:r>
              <a:rPr lang="en-US" sz="2400" dirty="0"/>
              <a:t>. </a:t>
            </a:r>
          </a:p>
          <a:p>
            <a:r>
              <a:rPr lang="en-US" sz="2400" dirty="0">
                <a:solidFill>
                  <a:schemeClr val="tx1"/>
                </a:solidFill>
              </a:rPr>
              <a:t>Class</a:t>
            </a:r>
            <a:r>
              <a:rPr lang="en-US" sz="2400" dirty="0"/>
              <a:t> </a:t>
            </a:r>
            <a:r>
              <a:rPr lang="en-US" sz="2400" dirty="0">
                <a:solidFill>
                  <a:srgbClr val="FF0000"/>
                </a:solidFill>
              </a:rPr>
              <a:t>Stack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contains several </a:t>
            </a:r>
            <a:r>
              <a:rPr lang="en-US" sz="2400" b="1" i="1" dirty="0">
                <a:solidFill>
                  <a:schemeClr val="tx1"/>
                </a:solidFill>
              </a:rPr>
              <a:t>members</a:t>
            </a:r>
            <a:r>
              <a:rPr lang="en-US" sz="2400" dirty="0">
                <a:solidFill>
                  <a:schemeClr val="tx1"/>
                </a:solidFill>
              </a:rPr>
              <a:t>: </a:t>
            </a:r>
          </a:p>
          <a:p>
            <a:endParaRPr lang="en-US" sz="2400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en-US" sz="20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The </a:t>
            </a:r>
            <a:r>
              <a:rPr lang="en-US" sz="2400" dirty="0">
                <a:solidFill>
                  <a:srgbClr val="FF0000"/>
                </a:solidFill>
              </a:rPr>
              <a:t>Entry</a:t>
            </a:r>
            <a:r>
              <a:rPr lang="en-US" sz="2400" dirty="0"/>
              <a:t> </a:t>
            </a:r>
            <a:r>
              <a:rPr lang="en-US" sz="2400" dirty="0">
                <a:solidFill>
                  <a:schemeClr val="tx1"/>
                </a:solidFill>
              </a:rPr>
              <a:t>class contains three </a:t>
            </a:r>
            <a:r>
              <a:rPr lang="en-US" sz="2400" b="1" i="1" dirty="0">
                <a:solidFill>
                  <a:schemeClr val="tx1"/>
                </a:solidFill>
              </a:rPr>
              <a:t>members</a:t>
            </a:r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766AAB1-78B4-4CB9-8803-DED9A9461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5821073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Classes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sz="1400" dirty="0">
                <a:hlinkClick r:id="rId2"/>
              </a:rPr>
              <a:t>https://docs.microsoft.com/en-us/dotnet/csharp/tour-of-csharp/program-structure</a:t>
            </a:r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407A82-2C21-4610-8DB0-D1E6E73BF8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3713" y="103430"/>
            <a:ext cx="4835961" cy="6651139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  <p:graphicFrame>
        <p:nvGraphicFramePr>
          <p:cNvPr id="2" name="Table 3">
            <a:extLst>
              <a:ext uri="{FF2B5EF4-FFF2-40B4-BE49-F238E27FC236}">
                <a16:creationId xmlns:a16="http://schemas.microsoft.com/office/drawing/2014/main" id="{AA4980AC-6E85-4BC6-BB15-DFB739692F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68014040"/>
              </p:ext>
            </p:extLst>
          </p:nvPr>
        </p:nvGraphicFramePr>
        <p:xfrm>
          <a:off x="1258889" y="3516728"/>
          <a:ext cx="4989512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2343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1932001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  <a:gridCol w="1905168">
                  <a:extLst>
                    <a:ext uri="{9D8B030D-6E8A-4147-A177-3AD203B41FA5}">
                      <a16:colId xmlns:a16="http://schemas.microsoft.com/office/drawing/2014/main" val="36114344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>
                        <a:buFont typeface="Arial" panose="020B0604020202020204" pitchFamily="34" charset="0"/>
                        <a:buNone/>
                      </a:pPr>
                      <a:r>
                        <a:rPr lang="en-US" sz="2000" b="0" dirty="0"/>
                        <a:t>A field: </a:t>
                      </a:r>
                    </a:p>
                    <a:p>
                      <a:pPr marL="91440" lvl="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top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Font typeface="Arial" panose="020B0604020202020204" pitchFamily="34" charset="0"/>
                        <a:buNone/>
                      </a:pPr>
                      <a:r>
                        <a:rPr lang="en-US" sz="2000" b="0" dirty="0"/>
                        <a:t>Two methods:</a:t>
                      </a:r>
                    </a:p>
                    <a:p>
                      <a:pPr marL="182880" lvl="0" algn="l">
                        <a:spcBef>
                          <a:spcPts val="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Push</a:t>
                      </a:r>
                    </a:p>
                    <a:p>
                      <a:pPr marL="182880" lvl="0" algn="l">
                        <a:spcBef>
                          <a:spcPts val="0"/>
                        </a:spcBef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Pop 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buFont typeface="Arial" panose="020B0604020202020204" pitchFamily="34" charset="0"/>
                        <a:buNone/>
                      </a:pPr>
                      <a:r>
                        <a:rPr lang="en-US" sz="2000" b="0" dirty="0"/>
                        <a:t>A </a:t>
                      </a:r>
                      <a:r>
                        <a:rPr lang="en-US" sz="2000" b="0" u="none" dirty="0"/>
                        <a:t>nested</a:t>
                      </a:r>
                      <a:r>
                        <a:rPr lang="en-US" sz="2000" b="0" dirty="0"/>
                        <a:t> class: </a:t>
                      </a:r>
                    </a:p>
                    <a:p>
                      <a:pPr marL="182880" lvl="0" algn="l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Entry.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  <p:graphicFrame>
        <p:nvGraphicFramePr>
          <p:cNvPr id="8" name="Table 3">
            <a:extLst>
              <a:ext uri="{FF2B5EF4-FFF2-40B4-BE49-F238E27FC236}">
                <a16:creationId xmlns:a16="http://schemas.microsoft.com/office/drawing/2014/main" id="{68D85E9B-4CC9-41DA-8BDC-2DE444C557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1958966"/>
              </p:ext>
            </p:extLst>
          </p:nvPr>
        </p:nvGraphicFramePr>
        <p:xfrm>
          <a:off x="1945657" y="5197952"/>
          <a:ext cx="3655044" cy="1005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7144">
                  <a:extLst>
                    <a:ext uri="{9D8B030D-6E8A-4147-A177-3AD203B41FA5}">
                      <a16:colId xmlns:a16="http://schemas.microsoft.com/office/drawing/2014/main" val="1554404415"/>
                    </a:ext>
                  </a:extLst>
                </a:gridCol>
                <a:gridCol w="2067900">
                  <a:extLst>
                    <a:ext uri="{9D8B030D-6E8A-4147-A177-3AD203B41FA5}">
                      <a16:colId xmlns:a16="http://schemas.microsoft.com/office/drawing/2014/main" val="3058915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2000" b="0" dirty="0"/>
                        <a:t>Two fields: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next</a:t>
                      </a:r>
                    </a:p>
                    <a:p>
                      <a:pPr lvl="1">
                        <a:buFont typeface="Arial" panose="020B0604020202020204" pitchFamily="34" charset="0"/>
                        <a:buChar char="•"/>
                      </a:pPr>
                      <a:r>
                        <a:rPr lang="en-US" sz="2000" b="0" dirty="0"/>
                        <a:t>data 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>
                        <a:buFont typeface="Arial" panose="020B0604020202020204" pitchFamily="34" charset="0"/>
                        <a:buNone/>
                      </a:pPr>
                      <a:r>
                        <a:rPr lang="en-US" sz="2000" b="0" dirty="0"/>
                        <a:t>A parameterized constructor</a:t>
                      </a:r>
                    </a:p>
                  </a:txBody>
                  <a:tcPr>
                    <a:lnL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909834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26622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DCD169-FA2C-4F9B-B1DC-48890EB25F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5793" y="1881189"/>
            <a:ext cx="5152620" cy="4519612"/>
          </a:xfrm>
        </p:spPr>
        <p:txBody>
          <a:bodyPr anchor="ctr">
            <a:normAutofit/>
          </a:bodyPr>
          <a:lstStyle/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Classes are the most fundamental of C#’s types.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 class is a data structure that combines state (fields) and actions (methods) into a single unit.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A class provides a template for </a:t>
            </a:r>
            <a:r>
              <a:rPr lang="en-US" sz="2000" b="1" i="1" dirty="0">
                <a:solidFill>
                  <a:schemeClr val="tx1"/>
                </a:solidFill>
              </a:rPr>
              <a:t>instances</a:t>
            </a:r>
            <a:r>
              <a:rPr lang="en-US" sz="2000" dirty="0">
                <a:solidFill>
                  <a:schemeClr val="tx1"/>
                </a:solidFill>
              </a:rPr>
              <a:t> of the class, known as objects.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/>
                </a:solidFill>
              </a:rPr>
              <a:t>New classes are created using class declarations. 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FF0000"/>
                </a:solidFill>
              </a:rPr>
              <a:t>Point </a:t>
            </a:r>
            <a:r>
              <a:rPr lang="en-US" sz="1600" dirty="0" err="1">
                <a:solidFill>
                  <a:srgbClr val="FF0000"/>
                </a:solidFill>
              </a:rPr>
              <a:t>myPoint</a:t>
            </a:r>
            <a:r>
              <a:rPr lang="en-US" sz="1600" dirty="0">
                <a:solidFill>
                  <a:srgbClr val="FF0000"/>
                </a:solidFill>
              </a:rPr>
              <a:t> = new Point(1,2);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6B07438-BCEA-4DE3-B5C0-D705514B2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6963" y="287338"/>
            <a:ext cx="10058400" cy="1449387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Classes</a:t>
            </a:r>
            <a:br>
              <a:rPr lang="en-US" dirty="0"/>
            </a:br>
            <a:r>
              <a:rPr lang="en-US" sz="1400" dirty="0">
                <a:hlinkClick r:id="rId2"/>
              </a:rPr>
              <a:t>https://docs.microsoft.com/en-us/dotnet/csharp/tour-of-csharp/classes-and-objects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8BC2CA-7D3C-4B1F-8F2A-249C322F76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625" y="2494443"/>
            <a:ext cx="4471582" cy="3178203"/>
          </a:xfrm>
          <a:prstGeom prst="rect">
            <a:avLst/>
          </a:prstGeom>
          <a:ln w="25400">
            <a:solidFill>
              <a:schemeClr val="accent2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4164381444"/>
      </p:ext>
    </p:extLst>
  </p:cSld>
  <p:clrMapOvr>
    <a:masterClrMapping/>
  </p:clrMapOvr>
</p:sld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WO.pptx" id="{769520F8-BFE5-4C8C-A7AA-375C025A91CE}" vid="{AEAFD717-D3C8-4034-8F7E-D5220B0CCEB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{5B3D16BE-15B3-47D8-84CE-9AE21D5E9D1A}tf56160789</Template>
  <TotalTime>0</TotalTime>
  <Words>1514</Words>
  <Application>Microsoft Office PowerPoint</Application>
  <PresentationFormat>Widescreen</PresentationFormat>
  <Paragraphs>126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Bookman Old Style</vt:lpstr>
      <vt:lpstr>Calibri</vt:lpstr>
      <vt:lpstr>Franklin Gothic Book</vt:lpstr>
      <vt:lpstr>1_RetrospectVTI</vt:lpstr>
      <vt:lpstr>C# CODE STRUCTURE</vt:lpstr>
      <vt:lpstr>Don’t start jumping into design, creating folders as they come, adding features when you think about it. Sit down for a minute, think clearly about what resources you will need, which technologies or languages you will use, and how to structure all this.</vt:lpstr>
      <vt:lpstr>Procedural Programming https://en.wikipedia.org/wiki/Procedural_programming</vt:lpstr>
      <vt:lpstr>C# Program Structure https://docs.microsoft.com/en-us/dotnet/csharp/tour-of-csharp/program-structure</vt:lpstr>
      <vt:lpstr>Your first .NET program https://docs.microsoft.com/en-us/dotnet/csharp/tour-of-csharp/#hello-world</vt:lpstr>
      <vt:lpstr>Hello, World in C# https://docs.microsoft.com/en-us/dotnet/csharp/tour-of-csharp/#hello-world</vt:lpstr>
      <vt:lpstr>C# Program Structure https://docs.microsoft.com/en-us/dotnet/csharp/tour-of-csharp/program-structure</vt:lpstr>
      <vt:lpstr>Classes https://docs.microsoft.com/en-us/dotnet/csharp/tour-of-csharp/program-structure</vt:lpstr>
      <vt:lpstr>Classes https://docs.microsoft.com/en-us/dotnet/csharp/tour-of-csharp/classes-and-objects</vt:lpstr>
      <vt:lpstr>Classes https://learn.microsoft.com/en-us/dotnet/csharp/language-reference/language-specification/classes#152-class-declarations</vt:lpstr>
      <vt:lpstr>Data Types https://docs.microsoft.com/en-us/dotnet/csharp/tour-of-csharp/types-and-variables</vt:lpstr>
      <vt:lpstr>Expressions https://docs.microsoft.com/en-us/dotnet/csharp/tour-of-csharp/expressions https://docs.microsoft.com/en-us/dotnet/csharp/language-reference/operators/</vt:lpstr>
      <vt:lpstr>Statements https://docs.microsoft.com/en-us/dotnet/csharp/tour-of-csharp/statements</vt:lpstr>
      <vt:lpstr>Block and Declaration Statements https://docs.microsoft.com/en-us/dotnet/csharp/tour-of-csharp/statements</vt:lpstr>
      <vt:lpstr>Expression Statements https://docs.microsoft.com/en-us/dotnet/csharp/tour-of-csharp/statements</vt:lpstr>
      <vt:lpstr>Selection Statements https://docs.microsoft.com/en-us/dotnet/csharp/tour-of-csharp/statements</vt:lpstr>
      <vt:lpstr>Iteration Statements https://docs.microsoft.com/en-us/dotnet/csharp/tour-of-csharp/statements</vt:lpstr>
      <vt:lpstr>Jump Statements https://docs.microsoft.com/en-us/dotnet/csharp/tour-of-csharp/statements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2020-02-22T23:11:48Z</dcterms:created>
  <dcterms:modified xsi:type="dcterms:W3CDTF">2023-08-04T22:26:15Z</dcterms:modified>
</cp:coreProperties>
</file>

<file path=docProps/thumbnail.jpeg>
</file>